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285" r:id="rId3"/>
    <p:sldId id="286" r:id="rId4"/>
    <p:sldId id="271" r:id="rId5"/>
    <p:sldId id="260" r:id="rId6"/>
    <p:sldId id="287" r:id="rId7"/>
    <p:sldId id="291" r:id="rId8"/>
    <p:sldId id="290" r:id="rId9"/>
    <p:sldId id="262" r:id="rId10"/>
    <p:sldId id="292" r:id="rId11"/>
    <p:sldId id="264" r:id="rId12"/>
    <p:sldId id="266" r:id="rId13"/>
    <p:sldId id="267" r:id="rId14"/>
    <p:sldId id="268" r:id="rId15"/>
    <p:sldId id="269" r:id="rId16"/>
    <p:sldId id="270" r:id="rId17"/>
    <p:sldId id="272" r:id="rId18"/>
    <p:sldId id="274" r:id="rId19"/>
    <p:sldId id="275" r:id="rId20"/>
    <p:sldId id="276" r:id="rId21"/>
    <p:sldId id="277" r:id="rId22"/>
    <p:sldId id="278" r:id="rId23"/>
    <p:sldId id="279" r:id="rId24"/>
    <p:sldId id="280"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586" autoAdjust="0"/>
    <p:restoredTop sz="94660"/>
  </p:normalViewPr>
  <p:slideViewPr>
    <p:cSldViewPr snapToGrid="0">
      <p:cViewPr>
        <p:scale>
          <a:sx n="80" d="100"/>
          <a:sy n="80" d="100"/>
        </p:scale>
        <p:origin x="-474" y="-132"/>
      </p:cViewPr>
      <p:guideLst>
        <p:guide orient="horz" pos="3216"/>
        <p:guide pos="5523"/>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5F16D958-5C73-48DE-9984-0EB0D1BE60DE}" type="datetimeFigureOut">
              <a:rPr lang="en-US" smtClean="0"/>
              <a:t>1/31/2014</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A1F1AD61-0B88-4141-A473-BA719A61714E}" type="slidenum">
              <a:rPr lang="en-US" smtClean="0"/>
              <a:t>‹#›</a:t>
            </a:fld>
            <a:endParaRPr lang="en-US"/>
          </a:p>
        </p:txBody>
      </p:sp>
    </p:spTree>
    <p:extLst>
      <p:ext uri="{BB962C8B-B14F-4D97-AF65-F5344CB8AC3E}">
        <p14:creationId xmlns:p14="http://schemas.microsoft.com/office/powerpoint/2010/main" val="335401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6954385A-B9F2-4077-92F4-CE3785C56F92}" type="datetimeFigureOut">
              <a:rPr lang="en-US" smtClean="0"/>
              <a:t>1/31/2014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7B2D355D-B423-47FD-B86F-A6F8D01ED63F}" type="slidenum">
              <a:rPr lang="en-US" smtClean="0"/>
              <a:t>‹#›</a:t>
            </a:fld>
            <a:endParaRPr lang="en-US"/>
          </a:p>
        </p:txBody>
      </p:sp>
    </p:spTree>
    <p:extLst>
      <p:ext uri="{BB962C8B-B14F-4D97-AF65-F5344CB8AC3E}">
        <p14:creationId xmlns:p14="http://schemas.microsoft.com/office/powerpoint/2010/main" val="3269535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0AF4EE-ECFA-47AE-86BA-F9ED31EDFAE0}" type="slidenum">
              <a:rPr lang="en-US" smtClean="0"/>
              <a:t>5</a:t>
            </a:fld>
            <a:endParaRPr lang="en-US" dirty="0"/>
          </a:p>
        </p:txBody>
      </p:sp>
    </p:spTree>
    <p:extLst>
      <p:ext uri="{BB962C8B-B14F-4D97-AF65-F5344CB8AC3E}">
        <p14:creationId xmlns:p14="http://schemas.microsoft.com/office/powerpoint/2010/main" val="675457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0AF4EE-ECFA-47AE-86BA-F9ED31EDFAE0}" type="slidenum">
              <a:rPr lang="en-US" smtClean="0"/>
              <a:t>13</a:t>
            </a:fld>
            <a:endParaRPr lang="en-US" dirty="0"/>
          </a:p>
        </p:txBody>
      </p:sp>
    </p:spTree>
    <p:extLst>
      <p:ext uri="{BB962C8B-B14F-4D97-AF65-F5344CB8AC3E}">
        <p14:creationId xmlns:p14="http://schemas.microsoft.com/office/powerpoint/2010/main" val="796147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0AF4EE-ECFA-47AE-86BA-F9ED31EDFAE0}" type="slidenum">
              <a:rPr lang="en-US" smtClean="0"/>
              <a:t>17</a:t>
            </a:fld>
            <a:endParaRPr lang="en-US" dirty="0"/>
          </a:p>
        </p:txBody>
      </p:sp>
    </p:spTree>
    <p:extLst>
      <p:ext uri="{BB962C8B-B14F-4D97-AF65-F5344CB8AC3E}">
        <p14:creationId xmlns:p14="http://schemas.microsoft.com/office/powerpoint/2010/main" val="444816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Corporate">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fld id="{5BB9E4D3-F80A-BB4B-8FD5-37E8CBED91A1}" type="datetime1">
              <a:rPr lang="en-US" smtClean="0"/>
              <a:t>1/31/2014</a:t>
            </a:fld>
            <a:endParaRPr lang="en-US" dirty="0"/>
          </a:p>
        </p:txBody>
      </p:sp>
      <p:sp>
        <p:nvSpPr>
          <p:cNvPr id="3" name="Slide Number Placeholder 2"/>
          <p:cNvSpPr>
            <a:spLocks noGrp="1"/>
          </p:cNvSpPr>
          <p:nvPr>
            <p:ph type="sldNum" sz="quarter" idx="15"/>
          </p:nvPr>
        </p:nvSpPr>
        <p:spPr/>
        <p:txBody>
          <a:bodyPr/>
          <a:lstStyle/>
          <a:p>
            <a:fld id="{60BC5383-B22C-A746-A4AF-C32103C6BFA6}" type="slidenum">
              <a:rPr lang="en-US" smtClean="0"/>
              <a:pPr/>
              <a:t>‹#›</a:t>
            </a:fld>
            <a:endParaRPr lang="en-US" dirty="0"/>
          </a:p>
        </p:txBody>
      </p:sp>
      <p:sp>
        <p:nvSpPr>
          <p:cNvPr id="15" name="Rectangle 14"/>
          <p:cNvSpPr/>
          <p:nvPr userDrawn="1"/>
        </p:nvSpPr>
        <p:spPr>
          <a:xfrm>
            <a:off x="2250" y="1"/>
            <a:ext cx="9171432" cy="59143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stretch>
            <a:fillRect/>
          </a:stretch>
        </p:blipFill>
        <p:spPr>
          <a:xfrm>
            <a:off x="-1" y="2809425"/>
            <a:ext cx="9173683" cy="3104939"/>
          </a:xfrm>
          <a:prstGeom prst="rect">
            <a:avLst/>
          </a:prstGeom>
        </p:spPr>
      </p:pic>
      <p:pic>
        <p:nvPicPr>
          <p:cNvPr id="8" name="Picture Placeholder 5" descr="shutterstock_76938916.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6857999" y="0"/>
            <a:ext cx="2315683" cy="2809875"/>
          </a:xfrm>
          <a:prstGeom prst="rect">
            <a:avLst/>
          </a:prstGeom>
        </p:spPr>
      </p:pic>
      <p:pic>
        <p:nvPicPr>
          <p:cNvPr id="9" name="Picture Placeholder 10" descr="shutterstock_10708528.jpg"/>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a:xfrm>
            <a:off x="-1" y="0"/>
            <a:ext cx="2271889" cy="2809875"/>
          </a:xfrm>
          <a:prstGeom prst="rect">
            <a:avLst/>
          </a:prstGeom>
        </p:spPr>
      </p:pic>
      <p:pic>
        <p:nvPicPr>
          <p:cNvPr id="10" name="Picture Placeholder 12" descr="shutterstock_12020635.jpg"/>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2285999" y="0"/>
            <a:ext cx="2271889" cy="2809875"/>
          </a:xfrm>
          <a:prstGeom prst="rect">
            <a:avLst/>
          </a:prstGeom>
        </p:spPr>
      </p:pic>
      <p:pic>
        <p:nvPicPr>
          <p:cNvPr id="11" name="Picture Placeholder 8" descr="shutterstock_58382266.jpg"/>
          <p:cNvPicPr>
            <a:picLocks noChangeAspect="1"/>
          </p:cNvPicPr>
          <p:nvPr userDrawn="1"/>
        </p:nvPicPr>
        <p:blipFill>
          <a:blip r:embed="rId6" cstate="print">
            <a:extLst>
              <a:ext uri="{28A0092B-C50C-407E-A947-70E740481C1C}">
                <a14:useLocalDpi xmlns:a14="http://schemas.microsoft.com/office/drawing/2010/main"/>
              </a:ext>
            </a:extLst>
          </a:blip>
          <a:srcRect/>
          <a:stretch>
            <a:fillRect/>
          </a:stretch>
        </p:blipFill>
        <p:spPr>
          <a:xfrm>
            <a:off x="4571999" y="0"/>
            <a:ext cx="2271889" cy="2809875"/>
          </a:xfrm>
          <a:prstGeom prst="rect">
            <a:avLst/>
          </a:prstGeom>
        </p:spPr>
      </p:pic>
      <p:sp>
        <p:nvSpPr>
          <p:cNvPr id="13" name="Rectangle 2"/>
          <p:cNvSpPr>
            <a:spLocks noGrp="1" noChangeArrowheads="1"/>
          </p:cNvSpPr>
          <p:nvPr>
            <p:ph type="ctrTitle" hasCustomPrompt="1"/>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dirty="0" smtClean="0"/>
              <a:t>Click to edit Title of Presentation</a:t>
            </a:r>
            <a:endParaRPr lang="en-US" dirty="0"/>
          </a:p>
        </p:txBody>
      </p:sp>
      <p:sp>
        <p:nvSpPr>
          <p:cNvPr id="14" name="Rectangle 3"/>
          <p:cNvSpPr>
            <a:spLocks noGrp="1" noChangeArrowheads="1"/>
          </p:cNvSpPr>
          <p:nvPr>
            <p:ph type="subTitle" idx="1" hasCustomPrompt="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dirty="0" smtClean="0"/>
              <a:t>Click to edit Meeting Title – Date(s) Month Year</a:t>
            </a:r>
            <a:endParaRPr lang="en-US" dirty="0"/>
          </a:p>
        </p:txBody>
      </p:sp>
      <p:sp>
        <p:nvSpPr>
          <p:cNvPr id="12" name="Text Placeholder 15"/>
          <p:cNvSpPr>
            <a:spLocks noGrp="1"/>
          </p:cNvSpPr>
          <p:nvPr>
            <p:ph type="body" sz="quarter" idx="13" hasCustomPrompt="1"/>
          </p:nvPr>
        </p:nvSpPr>
        <p:spPr>
          <a:xfrm>
            <a:off x="442206" y="4887456"/>
            <a:ext cx="7918022" cy="378005"/>
          </a:xfrm>
          <a:prstGeom prst="rect">
            <a:avLst/>
          </a:prstGeom>
        </p:spPr>
        <p:txBody>
          <a:bodyPr vert="horz"/>
          <a:lstStyle>
            <a:lvl1pPr marL="0" indent="0">
              <a:buFontTx/>
              <a:buNone/>
              <a:defRPr sz="1600">
                <a:solidFill>
                  <a:schemeClr val="bg1"/>
                </a:solidFill>
                <a:latin typeface="Verdana"/>
              </a:defRPr>
            </a:lvl1pPr>
          </a:lstStyle>
          <a:p>
            <a:pPr lvl="0"/>
            <a:r>
              <a:rPr lang="en-US" dirty="0" smtClean="0"/>
              <a:t>Click to edit Author(s)</a:t>
            </a:r>
          </a:p>
        </p:txBody>
      </p:sp>
    </p:spTree>
    <p:extLst>
      <p:ext uri="{BB962C8B-B14F-4D97-AF65-F5344CB8AC3E}">
        <p14:creationId xmlns:p14="http://schemas.microsoft.com/office/powerpoint/2010/main" val="5817939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ntent ">
    <p:spTree>
      <p:nvGrpSpPr>
        <p:cNvPr id="1" name=""/>
        <p:cNvGrpSpPr/>
        <p:nvPr/>
      </p:nvGrpSpPr>
      <p:grpSpPr>
        <a:xfrm>
          <a:off x="0" y="0"/>
          <a:ext cx="0" cy="0"/>
          <a:chOff x="0" y="0"/>
          <a:chExt cx="0" cy="0"/>
        </a:xfrm>
      </p:grpSpPr>
      <p:sp>
        <p:nvSpPr>
          <p:cNvPr id="2" name="Date Placeholder 1"/>
          <p:cNvSpPr>
            <a:spLocks noGrp="1"/>
          </p:cNvSpPr>
          <p:nvPr>
            <p:ph type="dt" sz="half" idx="13"/>
          </p:nvPr>
        </p:nvSpPr>
        <p:spPr/>
        <p:txBody>
          <a:bodyPr/>
          <a:lstStyle/>
          <a:p>
            <a:fld id="{7572F431-939A-E846-AA35-8F81A2153EAB}" type="datetime1">
              <a:rPr lang="en-US" smtClean="0"/>
              <a:t>1/31/2014</a:t>
            </a:fld>
            <a:endParaRPr lang="en-US" dirty="0"/>
          </a:p>
        </p:txBody>
      </p:sp>
      <p:sp>
        <p:nvSpPr>
          <p:cNvPr id="3" name="Slide Number Placeholder 2"/>
          <p:cNvSpPr>
            <a:spLocks noGrp="1"/>
          </p:cNvSpPr>
          <p:nvPr>
            <p:ph type="sldNum" sz="quarter" idx="14"/>
          </p:nvPr>
        </p:nvSpPr>
        <p:spPr/>
        <p:txBody>
          <a:bodyPr/>
          <a:lstStyle/>
          <a:p>
            <a:fld id="{60BC5383-B22C-A746-A4AF-C32103C6BFA6}" type="slidenum">
              <a:rPr lang="en-US" smtClean="0"/>
              <a:pPr/>
              <a:t>‹#›</a:t>
            </a:fld>
            <a:endParaRPr lang="en-US" dirty="0"/>
          </a:p>
        </p:txBody>
      </p:sp>
      <p:sp>
        <p:nvSpPr>
          <p:cNvPr id="5" name="Content Placeholder 4"/>
          <p:cNvSpPr>
            <a:spLocks noGrp="1"/>
          </p:cNvSpPr>
          <p:nvPr>
            <p:ph sz="quarter" idx="23"/>
          </p:nvPr>
        </p:nvSpPr>
        <p:spPr>
          <a:xfrm>
            <a:off x="374826" y="1644650"/>
            <a:ext cx="4035425" cy="43672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24"/>
          </p:nvPr>
        </p:nvSpPr>
        <p:spPr>
          <a:xfrm>
            <a:off x="4738863"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Tree>
    <p:extLst>
      <p:ext uri="{BB962C8B-B14F-4D97-AF65-F5344CB8AC3E}">
        <p14:creationId xmlns:p14="http://schemas.microsoft.com/office/powerpoint/2010/main" val="23777026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C5383-B22C-A746-A4AF-C32103C6BFA6}" type="slidenum">
              <a:rPr lang="en-US" smtClean="0"/>
              <a:pPr/>
              <a:t>‹#›</a:t>
            </a:fld>
            <a:endParaRPr lang="en-US" dirty="0"/>
          </a:p>
        </p:txBody>
      </p:sp>
      <p:sp>
        <p:nvSpPr>
          <p:cNvPr id="4" name="Date Placeholder 3"/>
          <p:cNvSpPr>
            <a:spLocks noGrp="1"/>
          </p:cNvSpPr>
          <p:nvPr>
            <p:ph type="dt" sz="half" idx="11"/>
          </p:nvPr>
        </p:nvSpPr>
        <p:spPr/>
        <p:txBody>
          <a:bodyPr/>
          <a:lstStyle/>
          <a:p>
            <a:fld id="{014ADE90-EC6F-724D-92C6-B4F354F44863}" type="datetime1">
              <a:rPr lang="en-US" smtClean="0"/>
              <a:pPr/>
              <a:t>1/31/2014</a:t>
            </a:fld>
            <a:endParaRPr lang="en-US" dirty="0"/>
          </a:p>
        </p:txBody>
      </p:sp>
      <p:sp>
        <p:nvSpPr>
          <p:cNvPr id="6" name="Text Placeholder 2"/>
          <p:cNvSpPr>
            <a:spLocks noGrp="1"/>
          </p:cNvSpPr>
          <p:nvPr>
            <p:ph type="body" idx="1" hasCustomPrompt="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text</a:t>
            </a:r>
          </a:p>
        </p:txBody>
      </p:sp>
      <p:sp>
        <p:nvSpPr>
          <p:cNvPr id="23" name="Text Placeholder 2"/>
          <p:cNvSpPr>
            <a:spLocks noGrp="1"/>
          </p:cNvSpPr>
          <p:nvPr>
            <p:ph type="body" idx="17" hasCustomPrompt="1"/>
          </p:nvPr>
        </p:nvSpPr>
        <p:spPr>
          <a:xfrm>
            <a:off x="4703762" y="1645920"/>
            <a:ext cx="4045126"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text</a:t>
            </a:r>
          </a:p>
        </p:txBody>
      </p:sp>
      <p:sp>
        <p:nvSpPr>
          <p:cNvPr id="5" name="Content Placeholder 4"/>
          <p:cNvSpPr>
            <a:spLocks noGrp="1"/>
          </p:cNvSpPr>
          <p:nvPr>
            <p:ph sz="quarter" idx="24" hasCustomPrompt="1"/>
          </p:nvPr>
        </p:nvSpPr>
        <p:spPr>
          <a:xfrm>
            <a:off x="357187" y="2659063"/>
            <a:ext cx="4044950" cy="3352800"/>
          </a:xfrm>
        </p:spPr>
        <p:txBody>
          <a:bodyPr/>
          <a:lstStyle/>
          <a:p>
            <a:pPr lvl="0"/>
            <a:r>
              <a:rPr lang="en-US" dirty="0" smtClean="0"/>
              <a:t>Click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25" hasCustomPrompt="1"/>
          </p:nvPr>
        </p:nvSpPr>
        <p:spPr>
          <a:xfrm>
            <a:off x="4703762" y="2659063"/>
            <a:ext cx="4044950" cy="3352800"/>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Tree>
    <p:extLst>
      <p:ext uri="{BB962C8B-B14F-4D97-AF65-F5344CB8AC3E}">
        <p14:creationId xmlns:p14="http://schemas.microsoft.com/office/powerpoint/2010/main" val="326747796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1 Content">
    <p:spTree>
      <p:nvGrpSpPr>
        <p:cNvPr id="1" name=""/>
        <p:cNvGrpSpPr/>
        <p:nvPr/>
      </p:nvGrpSpPr>
      <p:grpSpPr>
        <a:xfrm>
          <a:off x="0" y="0"/>
          <a:ext cx="0" cy="0"/>
          <a:chOff x="0" y="0"/>
          <a:chExt cx="0" cy="0"/>
        </a:xfrm>
      </p:grpSpPr>
      <p:sp>
        <p:nvSpPr>
          <p:cNvPr id="2" name="Date Placeholder 1"/>
          <p:cNvSpPr>
            <a:spLocks noGrp="1"/>
          </p:cNvSpPr>
          <p:nvPr>
            <p:ph type="dt" sz="half" idx="13"/>
          </p:nvPr>
        </p:nvSpPr>
        <p:spPr/>
        <p:txBody>
          <a:bodyPr/>
          <a:lstStyle/>
          <a:p>
            <a:fld id="{7572F431-939A-E846-AA35-8F81A2153EAB}" type="datetime1">
              <a:rPr lang="en-US" smtClean="0"/>
              <a:t>1/31/2014</a:t>
            </a:fld>
            <a:endParaRPr lang="en-US" dirty="0"/>
          </a:p>
        </p:txBody>
      </p:sp>
      <p:sp>
        <p:nvSpPr>
          <p:cNvPr id="3" name="Slide Number Placeholder 2"/>
          <p:cNvSpPr>
            <a:spLocks noGrp="1"/>
          </p:cNvSpPr>
          <p:nvPr>
            <p:ph type="sldNum" sz="quarter" idx="14"/>
          </p:nvPr>
        </p:nvSpPr>
        <p:spPr/>
        <p:txBody>
          <a:bodyPr/>
          <a:lstStyle/>
          <a:p>
            <a:fld id="{60BC5383-B22C-A746-A4AF-C32103C6BFA6}" type="slidenum">
              <a:rPr lang="en-US" smtClean="0"/>
              <a:pPr/>
              <a:t>‹#›</a:t>
            </a:fld>
            <a:endParaRPr lang="en-US" dirty="0"/>
          </a:p>
        </p:txBody>
      </p:sp>
      <p:sp>
        <p:nvSpPr>
          <p:cNvPr id="12" name="Picture Placeholder 2"/>
          <p:cNvSpPr>
            <a:spLocks noGrp="1"/>
          </p:cNvSpPr>
          <p:nvPr>
            <p:ph type="pic" idx="1"/>
          </p:nvPr>
        </p:nvSpPr>
        <p:spPr>
          <a:xfrm flipH="1">
            <a:off x="366889" y="1644422"/>
            <a:ext cx="3995928" cy="4366911"/>
          </a:xfrm>
          <a:prstGeom prst="roundRect">
            <a:avLst>
              <a:gd name="adj" fmla="val 3091"/>
            </a:avLst>
          </a:prstGeom>
          <a:solidFill>
            <a:schemeClr val="bg1"/>
          </a:solidFill>
          <a:ln w="0">
            <a:noFill/>
          </a:ln>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5" name="Content Placeholder 4"/>
          <p:cNvSpPr>
            <a:spLocks noGrp="1"/>
          </p:cNvSpPr>
          <p:nvPr>
            <p:ph sz="quarter" idx="21"/>
          </p:nvPr>
        </p:nvSpPr>
        <p:spPr>
          <a:xfrm>
            <a:off x="4678538"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Tree>
    <p:extLst>
      <p:ext uri="{BB962C8B-B14F-4D97-AF65-F5344CB8AC3E}">
        <p14:creationId xmlns:p14="http://schemas.microsoft.com/office/powerpoint/2010/main" val="13787839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2 Content">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fld id="{4D5F5B39-3F3D-D443-AFEC-C37958B43239}" type="datetime1">
              <a:rPr lang="en-US" smtClean="0"/>
              <a:t>1/31/2014</a:t>
            </a:fld>
            <a:endParaRPr lang="en-US" dirty="0"/>
          </a:p>
        </p:txBody>
      </p:sp>
      <p:sp>
        <p:nvSpPr>
          <p:cNvPr id="3" name="Slide Number Placeholder 2"/>
          <p:cNvSpPr>
            <a:spLocks noGrp="1"/>
          </p:cNvSpPr>
          <p:nvPr>
            <p:ph type="sldNum" sz="quarter" idx="15"/>
          </p:nvPr>
        </p:nvSpPr>
        <p:spPr/>
        <p:txBody>
          <a:bodyPr/>
          <a:lstStyle/>
          <a:p>
            <a:fld id="{60BC5383-B22C-A746-A4AF-C32103C6BFA6}" type="slidenum">
              <a:rPr lang="en-US" smtClean="0"/>
              <a:pPr/>
              <a:t>‹#›</a:t>
            </a:fld>
            <a:endParaRPr lang="en-US" dirty="0"/>
          </a:p>
        </p:txBody>
      </p:sp>
      <p:sp>
        <p:nvSpPr>
          <p:cNvPr id="17" name="Picture Placeholder 2"/>
          <p:cNvSpPr>
            <a:spLocks noGrp="1"/>
          </p:cNvSpPr>
          <p:nvPr>
            <p:ph type="pic" idx="16"/>
          </p:nvPr>
        </p:nvSpPr>
        <p:spPr>
          <a:xfrm flipH="1">
            <a:off x="4752960" y="4007160"/>
            <a:ext cx="3995928" cy="2011680"/>
          </a:xfrm>
          <a:prstGeom prst="roundRect">
            <a:avLst>
              <a:gd name="adj" fmla="val 3091"/>
            </a:avLst>
          </a:prstGeom>
          <a:solidFill>
            <a:schemeClr val="bg1"/>
          </a:solidFill>
          <a:ln w="0">
            <a:noFill/>
          </a:ln>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21" name="Picture Placeholder 2"/>
          <p:cNvSpPr>
            <a:spLocks noGrp="1"/>
          </p:cNvSpPr>
          <p:nvPr>
            <p:ph type="pic" idx="17"/>
          </p:nvPr>
        </p:nvSpPr>
        <p:spPr>
          <a:xfrm flipH="1">
            <a:off x="4744493" y="1644422"/>
            <a:ext cx="3995928" cy="2011680"/>
          </a:xfrm>
          <a:prstGeom prst="roundRect">
            <a:avLst>
              <a:gd name="adj" fmla="val 3091"/>
            </a:avLst>
          </a:prstGeom>
          <a:solidFill>
            <a:schemeClr val="bg1"/>
          </a:solidFill>
          <a:ln w="0">
            <a:noFill/>
          </a:ln>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5" name="Content Placeholder 4"/>
          <p:cNvSpPr>
            <a:spLocks noGrp="1"/>
          </p:cNvSpPr>
          <p:nvPr>
            <p:ph sz="quarter" idx="23"/>
          </p:nvPr>
        </p:nvSpPr>
        <p:spPr>
          <a:xfrm>
            <a:off x="390702" y="1644650"/>
            <a:ext cx="4035425" cy="43672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p:nvPr>
        </p:nvSpPr>
        <p:spPr>
          <a:xfrm>
            <a:off x="365760" y="135133"/>
            <a:ext cx="8325805" cy="1076030"/>
          </a:xfrm>
        </p:spPr>
        <p:txBody>
          <a:bodyPr/>
          <a:lstStyle/>
          <a:p>
            <a:r>
              <a:rPr lang="en-US" smtClean="0"/>
              <a:t>Click to edit Master title style</a:t>
            </a:r>
            <a:endParaRPr lang="en-US"/>
          </a:p>
        </p:txBody>
      </p:sp>
    </p:spTree>
    <p:extLst>
      <p:ext uri="{BB962C8B-B14F-4D97-AF65-F5344CB8AC3E}">
        <p14:creationId xmlns:p14="http://schemas.microsoft.com/office/powerpoint/2010/main" val="28100797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C5383-B22C-A746-A4AF-C32103C6BFA6}" type="slidenum">
              <a:rPr lang="en-US" smtClean="0"/>
              <a:pPr/>
              <a:t>‹#›</a:t>
            </a:fld>
            <a:endParaRPr lang="en-US" dirty="0"/>
          </a:p>
        </p:txBody>
      </p:sp>
      <p:sp>
        <p:nvSpPr>
          <p:cNvPr id="4" name="Date Placeholder 3"/>
          <p:cNvSpPr>
            <a:spLocks noGrp="1"/>
          </p:cNvSpPr>
          <p:nvPr>
            <p:ph type="dt" sz="half" idx="11"/>
          </p:nvPr>
        </p:nvSpPr>
        <p:spPr/>
        <p:txBody>
          <a:bodyPr/>
          <a:lstStyle/>
          <a:p>
            <a:fld id="{014ADE90-EC6F-724D-92C6-B4F354F44863}" type="datetime1">
              <a:rPr lang="en-US" smtClean="0"/>
              <a:pPr/>
              <a:t>1/31/2014</a:t>
            </a:fld>
            <a:endParaRPr lang="en-US" dirty="0"/>
          </a:p>
        </p:txBody>
      </p:sp>
      <p:sp>
        <p:nvSpPr>
          <p:cNvPr id="13" name="Content Placeholder 3"/>
          <p:cNvSpPr>
            <a:spLocks noGrp="1"/>
          </p:cNvSpPr>
          <p:nvPr>
            <p:ph sz="half" idx="16" hasCustomPrompt="1"/>
          </p:nvPr>
        </p:nvSpPr>
        <p:spPr>
          <a:xfrm>
            <a:off x="370987" y="1645920"/>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a:t>
            </a:r>
          </a:p>
        </p:txBody>
      </p:sp>
      <p:sp>
        <p:nvSpPr>
          <p:cNvPr id="12" name="Content Placeholder 3"/>
          <p:cNvSpPr>
            <a:spLocks noGrp="1"/>
          </p:cNvSpPr>
          <p:nvPr>
            <p:ph sz="half" idx="20" hasCustomPrompt="1"/>
          </p:nvPr>
        </p:nvSpPr>
        <p:spPr>
          <a:xfrm>
            <a:off x="4760289" y="1645920"/>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 name="Content Placeholder 3"/>
          <p:cNvSpPr>
            <a:spLocks noGrp="1"/>
          </p:cNvSpPr>
          <p:nvPr>
            <p:ph sz="half" idx="21" hasCustomPrompt="1"/>
          </p:nvPr>
        </p:nvSpPr>
        <p:spPr>
          <a:xfrm>
            <a:off x="348289" y="3920063"/>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 name="Content Placeholder 3"/>
          <p:cNvSpPr>
            <a:spLocks noGrp="1"/>
          </p:cNvSpPr>
          <p:nvPr>
            <p:ph sz="half" idx="22" hasCustomPrompt="1"/>
          </p:nvPr>
        </p:nvSpPr>
        <p:spPr>
          <a:xfrm>
            <a:off x="4737591" y="3920063"/>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Title 1"/>
          <p:cNvSpPr>
            <a:spLocks noGrp="1"/>
          </p:cNvSpPr>
          <p:nvPr>
            <p:ph type="title"/>
          </p:nvPr>
        </p:nvSpPr>
        <p:spPr>
          <a:xfrm>
            <a:off x="365760" y="135133"/>
            <a:ext cx="8325805" cy="1076030"/>
          </a:xfrm>
        </p:spPr>
        <p:txBody>
          <a:bodyPr/>
          <a:lstStyle/>
          <a:p>
            <a:r>
              <a:rPr lang="en-US" smtClean="0"/>
              <a:t>Click to edit Master title style</a:t>
            </a:r>
            <a:endParaRPr lang="en-US"/>
          </a:p>
        </p:txBody>
      </p:sp>
    </p:spTree>
    <p:extLst>
      <p:ext uri="{BB962C8B-B14F-4D97-AF65-F5344CB8AC3E}">
        <p14:creationId xmlns:p14="http://schemas.microsoft.com/office/powerpoint/2010/main" val="3748493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60BC5383-B22C-A746-A4AF-C32103C6BFA6}" type="slidenum">
              <a:rPr lang="en-US" smtClean="0"/>
              <a:pPr/>
              <a:t>‹#›</a:t>
            </a:fld>
            <a:endParaRPr lang="en-US" dirty="0"/>
          </a:p>
        </p:txBody>
      </p:sp>
      <p:sp>
        <p:nvSpPr>
          <p:cNvPr id="4" name="Date Placeholder 3"/>
          <p:cNvSpPr>
            <a:spLocks noGrp="1"/>
          </p:cNvSpPr>
          <p:nvPr>
            <p:ph type="dt" sz="half" idx="11"/>
          </p:nvPr>
        </p:nvSpPr>
        <p:spPr/>
        <p:txBody>
          <a:bodyPr/>
          <a:lstStyle/>
          <a:p>
            <a:fld id="{014ADE90-EC6F-724D-92C6-B4F354F44863}" type="datetime1">
              <a:rPr lang="en-US" smtClean="0"/>
              <a:pPr/>
              <a:t>1/31/2014</a:t>
            </a:fld>
            <a:endParaRPr lang="en-US" dirty="0"/>
          </a:p>
        </p:txBody>
      </p:sp>
      <p:sp>
        <p:nvSpPr>
          <p:cNvPr id="5" name="Picture Placeholder 2"/>
          <p:cNvSpPr>
            <a:spLocks noGrp="1"/>
          </p:cNvSpPr>
          <p:nvPr>
            <p:ph type="pic" idx="1"/>
          </p:nvPr>
        </p:nvSpPr>
        <p:spPr>
          <a:xfrm flipH="1">
            <a:off x="1473196" y="1669823"/>
            <a:ext cx="5689601" cy="3587977"/>
          </a:xfrm>
          <a:prstGeom prst="roundRect">
            <a:avLst>
              <a:gd name="adj" fmla="val 3091"/>
            </a:avLst>
          </a:prstGeom>
          <a:solidFill>
            <a:schemeClr val="bg1"/>
          </a:solidFill>
          <a:ln w="0">
            <a:noFill/>
          </a:ln>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8" name="Subtitle 6"/>
          <p:cNvSpPr>
            <a:spLocks noGrp="1"/>
          </p:cNvSpPr>
          <p:nvPr>
            <p:ph type="body" sz="half" idx="2"/>
          </p:nvPr>
        </p:nvSpPr>
        <p:spPr>
          <a:xfrm>
            <a:off x="1473197" y="5397500"/>
            <a:ext cx="5689601" cy="609599"/>
          </a:xfrm>
        </p:spPr>
        <p:txBody>
          <a:bodyPr>
            <a:normAutofit/>
          </a:bodyPr>
          <a:lstStyle>
            <a:lvl1pPr>
              <a:defRPr sz="1800"/>
            </a:lvl1pPr>
          </a:lstStyle>
          <a:p>
            <a:pPr>
              <a:buFont typeface="Wingdings" charset="0"/>
              <a:buNone/>
            </a:pPr>
            <a:r>
              <a:rPr lang="en-US" dirty="0">
                <a:latin typeface="Verdana" charset="0"/>
                <a:ea typeface="ＭＳ Ｐゴシック" charset="0"/>
                <a:cs typeface="ＭＳ Ｐゴシック" charset="0"/>
              </a:rPr>
              <a:t>Sub Title</a:t>
            </a:r>
          </a:p>
        </p:txBody>
      </p:sp>
    </p:spTree>
    <p:extLst>
      <p:ext uri="{BB962C8B-B14F-4D97-AF65-F5344CB8AC3E}">
        <p14:creationId xmlns:p14="http://schemas.microsoft.com/office/powerpoint/2010/main" val="2405116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340555"/>
          </a:xfrm>
          <a:prstGeom prst="rect">
            <a:avLst/>
          </a:prstGeom>
        </p:spPr>
      </p:pic>
      <p:sp>
        <p:nvSpPr>
          <p:cNvPr id="5" name="Title 1"/>
          <p:cNvSpPr>
            <a:spLocks noGrp="1"/>
          </p:cNvSpPr>
          <p:nvPr>
            <p:ph type="title" hasCustomPrompt="1"/>
          </p:nvPr>
        </p:nvSpPr>
        <p:spPr>
          <a:xfrm>
            <a:off x="366889" y="197555"/>
            <a:ext cx="8381999" cy="1030112"/>
          </a:xfrm>
          <a:prstGeom prst="rect">
            <a:avLst/>
          </a:prstGeom>
        </p:spPr>
        <p:txBody>
          <a:bodyPr anchor="ctr" anchorCtr="0"/>
          <a:lstStyle>
            <a:lvl1pPr algn="l">
              <a:defRPr sz="3200" b="1">
                <a:solidFill>
                  <a:schemeClr val="bg1"/>
                </a:solidFill>
                <a:latin typeface="Verdana"/>
                <a:cs typeface="Verdana"/>
              </a:defRPr>
            </a:lvl1pPr>
          </a:lstStyle>
          <a:p>
            <a:r>
              <a:rPr lang="en-US" dirty="0" smtClean="0"/>
              <a:t>Click to edit header title</a:t>
            </a:r>
            <a:endParaRPr lang="en-US" dirty="0"/>
          </a:p>
        </p:txBody>
      </p:sp>
      <p:sp>
        <p:nvSpPr>
          <p:cNvPr id="2" name="Date Placeholder 1"/>
          <p:cNvSpPr>
            <a:spLocks noGrp="1"/>
          </p:cNvSpPr>
          <p:nvPr>
            <p:ph type="dt" sz="half" idx="12"/>
          </p:nvPr>
        </p:nvSpPr>
        <p:spPr/>
        <p:txBody>
          <a:bodyPr/>
          <a:lstStyle/>
          <a:p>
            <a:fld id="{E50B30B4-8BA1-E748-9630-47607DB342DA}" type="datetime1">
              <a:rPr lang="en-US" smtClean="0"/>
              <a:t>1/31/2014</a:t>
            </a:fld>
            <a:endParaRPr lang="en-US" dirty="0"/>
          </a:p>
        </p:txBody>
      </p:sp>
      <p:sp>
        <p:nvSpPr>
          <p:cNvPr id="3" name="Slide Number Placeholder 2"/>
          <p:cNvSpPr>
            <a:spLocks noGrp="1"/>
          </p:cNvSpPr>
          <p:nvPr>
            <p:ph type="sldNum" sz="quarter" idx="13"/>
          </p:nvPr>
        </p:nvSpPr>
        <p:spPr/>
        <p:txBody>
          <a:bodyPr/>
          <a:lstStyle/>
          <a:p>
            <a:fld id="{60BC5383-B22C-A746-A4AF-C32103C6BFA6}" type="slidenum">
              <a:rPr lang="en-US" smtClean="0"/>
              <a:pPr/>
              <a:t>‹#›</a:t>
            </a:fld>
            <a:endParaRPr lang="en-US" dirty="0"/>
          </a:p>
        </p:txBody>
      </p:sp>
      <p:sp>
        <p:nvSpPr>
          <p:cNvPr id="7" name="Content Placeholder 3"/>
          <p:cNvSpPr>
            <a:spLocks noGrp="1"/>
          </p:cNvSpPr>
          <p:nvPr>
            <p:ph sz="half" idx="11" hasCustomPrompt="1"/>
          </p:nvPr>
        </p:nvSpPr>
        <p:spPr>
          <a:xfrm>
            <a:off x="366889" y="1644952"/>
            <a:ext cx="8381999" cy="4366381"/>
          </a:xfrm>
          <a:prstGeom prst="rect">
            <a:avLst/>
          </a:prstGeom>
          <a:ln>
            <a:noFill/>
          </a:ln>
        </p:spPr>
        <p:txBody>
          <a:bodyPr/>
          <a:lstStyle>
            <a:lvl1pPr marL="342900" indent="-342900">
              <a:spcBef>
                <a:spcPts val="1800"/>
              </a:spcBef>
              <a:buSzPct val="135000"/>
              <a:buFontTx/>
              <a:buBlip>
                <a:blip r:embed="rId3"/>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dirty="0" smtClean="0"/>
              <a:t>Click to Edit Content</a:t>
            </a:r>
          </a:p>
          <a:p>
            <a:pPr lvl="1"/>
            <a:r>
              <a:rPr lang="en-US" sz="1800"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smtClean="0"/>
          </a:p>
          <a:p>
            <a:pPr lvl="0"/>
            <a:endParaRPr lang="en-US" dirty="0" smtClean="0"/>
          </a:p>
        </p:txBody>
      </p:sp>
    </p:spTree>
    <p:extLst>
      <p:ext uri="{BB962C8B-B14F-4D97-AF65-F5344CB8AC3E}">
        <p14:creationId xmlns:p14="http://schemas.microsoft.com/office/powerpoint/2010/main" val="215930196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Four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C5383-B22C-A746-A4AF-C32103C6BFA6}" type="slidenum">
              <a:rPr lang="en-US" smtClean="0"/>
              <a:pPr/>
              <a:t>‹#›</a:t>
            </a:fld>
            <a:endParaRPr lang="en-US" dirty="0"/>
          </a:p>
        </p:txBody>
      </p:sp>
      <p:sp>
        <p:nvSpPr>
          <p:cNvPr id="4" name="Date Placeholder 3"/>
          <p:cNvSpPr>
            <a:spLocks noGrp="1"/>
          </p:cNvSpPr>
          <p:nvPr>
            <p:ph type="dt" sz="half" idx="11"/>
          </p:nvPr>
        </p:nvSpPr>
        <p:spPr/>
        <p:txBody>
          <a:bodyPr/>
          <a:lstStyle/>
          <a:p>
            <a:fld id="{014ADE90-EC6F-724D-92C6-B4F354F44863}" type="datetime1">
              <a:rPr lang="en-US" smtClean="0"/>
              <a:pPr/>
              <a:t>1/31/2014</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340555"/>
          </a:xfrm>
          <a:prstGeom prst="rect">
            <a:avLst/>
          </a:prstGeom>
        </p:spPr>
      </p:pic>
      <p:sp>
        <p:nvSpPr>
          <p:cNvPr id="10" name="Title 1"/>
          <p:cNvSpPr>
            <a:spLocks noGrp="1"/>
          </p:cNvSpPr>
          <p:nvPr>
            <p:ph type="title" hasCustomPrompt="1"/>
          </p:nvPr>
        </p:nvSpPr>
        <p:spPr>
          <a:xfrm>
            <a:off x="366889" y="197555"/>
            <a:ext cx="8381999" cy="1030112"/>
          </a:xfrm>
          <a:prstGeom prst="rect">
            <a:avLst/>
          </a:prstGeom>
        </p:spPr>
        <p:txBody>
          <a:bodyPr anchor="ctr" anchorCtr="0"/>
          <a:lstStyle>
            <a:lvl1pPr algn="l">
              <a:defRPr sz="3200" b="1">
                <a:solidFill>
                  <a:schemeClr val="bg1"/>
                </a:solidFill>
                <a:latin typeface="Verdana"/>
                <a:cs typeface="Verdana"/>
              </a:defRPr>
            </a:lvl1pPr>
          </a:lstStyle>
          <a:p>
            <a:r>
              <a:rPr lang="en-US" dirty="0" smtClean="0"/>
              <a:t>Click to edit header title</a:t>
            </a:r>
            <a:endParaRPr lang="en-US" dirty="0"/>
          </a:p>
        </p:txBody>
      </p:sp>
      <p:sp>
        <p:nvSpPr>
          <p:cNvPr id="13" name="Content Placeholder 3"/>
          <p:cNvSpPr>
            <a:spLocks noGrp="1"/>
          </p:cNvSpPr>
          <p:nvPr>
            <p:ph sz="half" idx="16" hasCustomPrompt="1"/>
          </p:nvPr>
        </p:nvSpPr>
        <p:spPr>
          <a:xfrm>
            <a:off x="370987" y="1645920"/>
            <a:ext cx="3992697" cy="2057400"/>
          </a:xfrm>
          <a:prstGeom prst="rect">
            <a:avLst/>
          </a:prstGeom>
        </p:spPr>
        <p:txBody>
          <a:bodyPr/>
          <a:lstStyle>
            <a:lvl1pPr marL="274320" indent="-274320">
              <a:buSzPct val="125000"/>
              <a:buFontTx/>
              <a:buBlip>
                <a:blip r:embed="rId3"/>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bg1">
                  <a:lumMod val="50000"/>
                </a:schemeClr>
              </a:buClr>
              <a:buSzPct val="100000"/>
              <a:buFont typeface="Lucida Grande"/>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Content Placeholder 3"/>
          <p:cNvSpPr>
            <a:spLocks noGrp="1"/>
          </p:cNvSpPr>
          <p:nvPr>
            <p:ph sz="half" idx="20" hasCustomPrompt="1"/>
          </p:nvPr>
        </p:nvSpPr>
        <p:spPr>
          <a:xfrm>
            <a:off x="4760289" y="1645920"/>
            <a:ext cx="3992697" cy="2057400"/>
          </a:xfrm>
          <a:prstGeom prst="rect">
            <a:avLst/>
          </a:prstGeom>
        </p:spPr>
        <p:txBody>
          <a:bodyPr/>
          <a:lstStyle>
            <a:lvl1pPr marL="274320" indent="-274320">
              <a:buSzPct val="125000"/>
              <a:buFontTx/>
              <a:buBlip>
                <a:blip r:embed="rId3"/>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bg1">
                  <a:lumMod val="50000"/>
                </a:schemeClr>
              </a:buClr>
              <a:buSzPct val="100000"/>
              <a:buFont typeface="Lucida Grande"/>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 name="Content Placeholder 3"/>
          <p:cNvSpPr>
            <a:spLocks noGrp="1"/>
          </p:cNvSpPr>
          <p:nvPr>
            <p:ph sz="half" idx="21" hasCustomPrompt="1"/>
          </p:nvPr>
        </p:nvSpPr>
        <p:spPr>
          <a:xfrm>
            <a:off x="348289" y="3920063"/>
            <a:ext cx="3992697" cy="2057400"/>
          </a:xfrm>
          <a:prstGeom prst="rect">
            <a:avLst/>
          </a:prstGeom>
        </p:spPr>
        <p:txBody>
          <a:bodyPr/>
          <a:lstStyle>
            <a:lvl1pPr marL="274320" indent="-274320">
              <a:buSzPct val="125000"/>
              <a:buFontTx/>
              <a:buBlip>
                <a:blip r:embed="rId3"/>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bg1">
                  <a:lumMod val="50000"/>
                </a:schemeClr>
              </a:buClr>
              <a:buSzPct val="100000"/>
              <a:buFont typeface="Lucida Grande"/>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 name="Content Placeholder 3"/>
          <p:cNvSpPr>
            <a:spLocks noGrp="1"/>
          </p:cNvSpPr>
          <p:nvPr>
            <p:ph sz="half" idx="22" hasCustomPrompt="1"/>
          </p:nvPr>
        </p:nvSpPr>
        <p:spPr>
          <a:xfrm>
            <a:off x="4737591" y="3920063"/>
            <a:ext cx="3992697" cy="2057400"/>
          </a:xfrm>
          <a:prstGeom prst="rect">
            <a:avLst/>
          </a:prstGeom>
        </p:spPr>
        <p:txBody>
          <a:bodyPr/>
          <a:lstStyle>
            <a:lvl1pPr marL="274320" indent="-274320">
              <a:buSzPct val="125000"/>
              <a:buFontTx/>
              <a:buBlip>
                <a:blip r:embed="rId3"/>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bg1">
                  <a:lumMod val="50000"/>
                </a:schemeClr>
              </a:buClr>
              <a:buSzPct val="100000"/>
              <a:buFont typeface="Lucida Grande"/>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458739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ndustry">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fld id="{94B4938F-C4AA-4841-9EF1-647F18415BBC}" type="datetime1">
              <a:rPr lang="en-US" smtClean="0"/>
              <a:t>1/31/2014</a:t>
            </a:fld>
            <a:endParaRPr lang="en-US" dirty="0"/>
          </a:p>
        </p:txBody>
      </p:sp>
      <p:sp>
        <p:nvSpPr>
          <p:cNvPr id="3" name="Slide Number Placeholder 2"/>
          <p:cNvSpPr>
            <a:spLocks noGrp="1"/>
          </p:cNvSpPr>
          <p:nvPr>
            <p:ph type="sldNum" sz="quarter" idx="15"/>
          </p:nvPr>
        </p:nvSpPr>
        <p:spPr/>
        <p:txBody>
          <a:bodyPr/>
          <a:lstStyle/>
          <a:p>
            <a:fld id="{60BC5383-B22C-A746-A4AF-C32103C6BFA6}" type="slidenum">
              <a:rPr lang="en-US" smtClean="0"/>
              <a:pPr/>
              <a:t>‹#›</a:t>
            </a:fld>
            <a:endParaRPr lang="en-US" dirty="0"/>
          </a:p>
        </p:txBody>
      </p:sp>
      <p:sp>
        <p:nvSpPr>
          <p:cNvPr id="14" name="Rectangle 13"/>
          <p:cNvSpPr/>
          <p:nvPr userDrawn="1"/>
        </p:nvSpPr>
        <p:spPr>
          <a:xfrm>
            <a:off x="-2032" y="1"/>
            <a:ext cx="9171432" cy="59143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stretch>
            <a:fillRect/>
          </a:stretch>
        </p:blipFill>
        <p:spPr>
          <a:xfrm>
            <a:off x="-1" y="2809425"/>
            <a:ext cx="9173683" cy="3104939"/>
          </a:xfrm>
          <a:prstGeom prst="rect">
            <a:avLst/>
          </a:prstGeom>
        </p:spPr>
      </p:pic>
      <p:pic>
        <p:nvPicPr>
          <p:cNvPr id="8" name="Picture Placeholder 18" descr="shutterstock_2958161.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6870094" y="0"/>
            <a:ext cx="2315683" cy="2809875"/>
          </a:xfrm>
          <a:prstGeom prst="rect">
            <a:avLst/>
          </a:prstGeom>
        </p:spPr>
      </p:pic>
      <p:pic>
        <p:nvPicPr>
          <p:cNvPr id="9" name="Picture Placeholder 32" descr="ISP2093881.JPG"/>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 y="0"/>
            <a:ext cx="2271889" cy="2809875"/>
          </a:xfrm>
          <a:prstGeom prst="rect">
            <a:avLst/>
          </a:prstGeom>
        </p:spPr>
      </p:pic>
      <p:pic>
        <p:nvPicPr>
          <p:cNvPr id="10" name="Picture Placeholder 35" descr="shutterstock_12412126.jpg"/>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2283983" y="0"/>
            <a:ext cx="2271889" cy="2809875"/>
          </a:xfrm>
          <a:prstGeom prst="rect">
            <a:avLst/>
          </a:prstGeom>
        </p:spPr>
      </p:pic>
      <p:pic>
        <p:nvPicPr>
          <p:cNvPr id="11" name="Picture Placeholder 9" descr="shutterstock_43012507.jpg"/>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4574191" y="0"/>
            <a:ext cx="2271713" cy="2809875"/>
          </a:xfrm>
          <a:prstGeom prst="rect">
            <a:avLst/>
          </a:prstGeom>
        </p:spPr>
      </p:pic>
      <p:sp>
        <p:nvSpPr>
          <p:cNvPr id="12" name="Rectangle 2"/>
          <p:cNvSpPr>
            <a:spLocks noGrp="1" noChangeArrowheads="1"/>
          </p:cNvSpPr>
          <p:nvPr>
            <p:ph type="ctrTitle" hasCustomPrompt="1"/>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dirty="0" smtClean="0"/>
              <a:t>Click to edit Title of Presentation</a:t>
            </a:r>
            <a:endParaRPr lang="en-US" dirty="0"/>
          </a:p>
        </p:txBody>
      </p:sp>
      <p:sp>
        <p:nvSpPr>
          <p:cNvPr id="13" name="Rectangle 3"/>
          <p:cNvSpPr>
            <a:spLocks noGrp="1" noChangeArrowheads="1"/>
          </p:cNvSpPr>
          <p:nvPr>
            <p:ph type="subTitle" idx="1" hasCustomPrompt="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dirty="0" smtClean="0"/>
              <a:t>Click to edit Meeting Title – Date(s) Month Year</a:t>
            </a:r>
            <a:endParaRPr lang="en-US" dirty="0"/>
          </a:p>
        </p:txBody>
      </p:sp>
      <p:sp>
        <p:nvSpPr>
          <p:cNvPr id="17" name="Text Placeholder 15"/>
          <p:cNvSpPr>
            <a:spLocks noGrp="1"/>
          </p:cNvSpPr>
          <p:nvPr>
            <p:ph type="body" sz="quarter" idx="13" hasCustomPrompt="1"/>
          </p:nvPr>
        </p:nvSpPr>
        <p:spPr>
          <a:xfrm>
            <a:off x="442206" y="4887456"/>
            <a:ext cx="7918022" cy="378005"/>
          </a:xfrm>
          <a:prstGeom prst="rect">
            <a:avLst/>
          </a:prstGeom>
        </p:spPr>
        <p:txBody>
          <a:bodyPr vert="horz"/>
          <a:lstStyle>
            <a:lvl1pPr marL="0" indent="0">
              <a:buFontTx/>
              <a:buNone/>
              <a:defRPr sz="1600">
                <a:solidFill>
                  <a:schemeClr val="bg1"/>
                </a:solidFill>
                <a:latin typeface="Verdana"/>
              </a:defRPr>
            </a:lvl1pPr>
          </a:lstStyle>
          <a:p>
            <a:pPr lvl="0"/>
            <a:r>
              <a:rPr lang="en-US" dirty="0" smtClean="0"/>
              <a:t>Click to edit Author(s)</a:t>
            </a:r>
          </a:p>
        </p:txBody>
      </p:sp>
    </p:spTree>
    <p:extLst>
      <p:ext uri="{BB962C8B-B14F-4D97-AF65-F5344CB8AC3E}">
        <p14:creationId xmlns:p14="http://schemas.microsoft.com/office/powerpoint/2010/main" val="22986600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onsumer">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fld id="{A48F19A2-CCB0-B04A-8E0D-4699AC325FDC}" type="datetime1">
              <a:rPr lang="en-US" smtClean="0"/>
              <a:t>1/31/2014</a:t>
            </a:fld>
            <a:endParaRPr lang="en-US" dirty="0"/>
          </a:p>
        </p:txBody>
      </p:sp>
      <p:sp>
        <p:nvSpPr>
          <p:cNvPr id="3" name="Slide Number Placeholder 2"/>
          <p:cNvSpPr>
            <a:spLocks noGrp="1"/>
          </p:cNvSpPr>
          <p:nvPr>
            <p:ph type="sldNum" sz="quarter" idx="15"/>
          </p:nvPr>
        </p:nvSpPr>
        <p:spPr/>
        <p:txBody>
          <a:bodyPr/>
          <a:lstStyle/>
          <a:p>
            <a:fld id="{60BC5383-B22C-A746-A4AF-C32103C6BFA6}" type="slidenum">
              <a:rPr lang="en-US" smtClean="0"/>
              <a:pPr/>
              <a:t>‹#›</a:t>
            </a:fld>
            <a:endParaRPr lang="en-US" dirty="0"/>
          </a:p>
        </p:txBody>
      </p:sp>
      <p:sp>
        <p:nvSpPr>
          <p:cNvPr id="14" name="Rectangle 13"/>
          <p:cNvSpPr/>
          <p:nvPr userDrawn="1"/>
        </p:nvSpPr>
        <p:spPr>
          <a:xfrm>
            <a:off x="2250" y="1"/>
            <a:ext cx="9171432" cy="59143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stretch>
            <a:fillRect/>
          </a:stretch>
        </p:blipFill>
        <p:spPr>
          <a:xfrm>
            <a:off x="-1" y="2809425"/>
            <a:ext cx="9173683" cy="3104939"/>
          </a:xfrm>
          <a:prstGeom prst="rect">
            <a:avLst/>
          </a:prstGeom>
        </p:spPr>
      </p:pic>
      <p:pic>
        <p:nvPicPr>
          <p:cNvPr id="8" name="Picture Placeholder 8" descr="shutterstock_77990686.jpg"/>
          <p:cNvPicPr>
            <a:picLocks noChangeAspect="1"/>
          </p:cNvPicPr>
          <p:nvPr userDrawn="1"/>
        </p:nvPicPr>
        <p:blipFill rotWithShape="1">
          <a:blip r:embed="rId3" cstate="print">
            <a:extLst>
              <a:ext uri="{28A0092B-C50C-407E-A947-70E740481C1C}">
                <a14:useLocalDpi xmlns:a14="http://schemas.microsoft.com/office/drawing/2010/main"/>
              </a:ext>
            </a:extLst>
          </a:blip>
          <a:srcRect r="-1"/>
          <a:stretch/>
        </p:blipFill>
        <p:spPr>
          <a:xfrm>
            <a:off x="2285999" y="0"/>
            <a:ext cx="2271889" cy="2809875"/>
          </a:xfrm>
          <a:prstGeom prst="rect">
            <a:avLst/>
          </a:prstGeom>
        </p:spPr>
      </p:pic>
      <p:pic>
        <p:nvPicPr>
          <p:cNvPr id="9" name="Picture Placeholder 10" descr="iStock_000017402661Medium.jpg"/>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6857999" y="0"/>
            <a:ext cx="2315683" cy="2809875"/>
          </a:xfrm>
          <a:prstGeom prst="rect">
            <a:avLst/>
          </a:prstGeom>
        </p:spPr>
      </p:pic>
      <p:pic>
        <p:nvPicPr>
          <p:cNvPr id="10" name="Picture Placeholder 13" descr="shutterstock_32048539.jpg"/>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 y="0"/>
            <a:ext cx="2271889" cy="2809875"/>
          </a:xfrm>
          <a:prstGeom prst="rect">
            <a:avLst/>
          </a:prstGeom>
        </p:spPr>
      </p:pic>
      <p:pic>
        <p:nvPicPr>
          <p:cNvPr id="11" name="Picture Placeholder 15" descr="shutterstock_11304505.jpg"/>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4571999" y="0"/>
            <a:ext cx="2271889" cy="2809875"/>
          </a:xfrm>
          <a:prstGeom prst="rect">
            <a:avLst/>
          </a:prstGeom>
        </p:spPr>
      </p:pic>
      <p:sp>
        <p:nvSpPr>
          <p:cNvPr id="12" name="Rectangle 2"/>
          <p:cNvSpPr>
            <a:spLocks noGrp="1" noChangeArrowheads="1"/>
          </p:cNvSpPr>
          <p:nvPr>
            <p:ph type="ctrTitle" hasCustomPrompt="1"/>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dirty="0" smtClean="0"/>
              <a:t>Click to edit Title of Presentation</a:t>
            </a:r>
            <a:endParaRPr lang="en-US" dirty="0"/>
          </a:p>
        </p:txBody>
      </p:sp>
      <p:sp>
        <p:nvSpPr>
          <p:cNvPr id="13" name="Rectangle 3"/>
          <p:cNvSpPr>
            <a:spLocks noGrp="1" noChangeArrowheads="1"/>
          </p:cNvSpPr>
          <p:nvPr>
            <p:ph type="subTitle" idx="1" hasCustomPrompt="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dirty="0" smtClean="0"/>
              <a:t>Click to edit Meeting Title – Date(s) Month Year</a:t>
            </a:r>
            <a:endParaRPr lang="en-US" dirty="0"/>
          </a:p>
        </p:txBody>
      </p:sp>
      <p:sp>
        <p:nvSpPr>
          <p:cNvPr id="16" name="Text Placeholder 15"/>
          <p:cNvSpPr>
            <a:spLocks noGrp="1"/>
          </p:cNvSpPr>
          <p:nvPr>
            <p:ph type="body" sz="quarter" idx="13" hasCustomPrompt="1"/>
          </p:nvPr>
        </p:nvSpPr>
        <p:spPr>
          <a:xfrm>
            <a:off x="442206" y="4887456"/>
            <a:ext cx="7918022" cy="378005"/>
          </a:xfrm>
          <a:prstGeom prst="rect">
            <a:avLst/>
          </a:prstGeom>
        </p:spPr>
        <p:txBody>
          <a:bodyPr vert="horz"/>
          <a:lstStyle>
            <a:lvl1pPr marL="0" indent="0">
              <a:buFontTx/>
              <a:buNone/>
              <a:defRPr sz="1600">
                <a:solidFill>
                  <a:schemeClr val="bg1"/>
                </a:solidFill>
                <a:latin typeface="Verdana"/>
              </a:defRPr>
            </a:lvl1pPr>
          </a:lstStyle>
          <a:p>
            <a:pPr lvl="0"/>
            <a:r>
              <a:rPr lang="en-US" dirty="0" smtClean="0"/>
              <a:t>Click to edit Author(s)</a:t>
            </a:r>
          </a:p>
        </p:txBody>
      </p:sp>
    </p:spTree>
    <p:extLst>
      <p:ext uri="{BB962C8B-B14F-4D97-AF65-F5344CB8AC3E}">
        <p14:creationId xmlns:p14="http://schemas.microsoft.com/office/powerpoint/2010/main" val="18097623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Corporate Alternate">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fld id="{B874F24C-1F4E-AE42-86CC-06AD9557198E}" type="datetime1">
              <a:rPr lang="en-US" smtClean="0"/>
              <a:t>1/31/2014</a:t>
            </a:fld>
            <a:endParaRPr lang="en-US" dirty="0"/>
          </a:p>
        </p:txBody>
      </p:sp>
      <p:sp>
        <p:nvSpPr>
          <p:cNvPr id="3" name="Slide Number Placeholder 2"/>
          <p:cNvSpPr>
            <a:spLocks noGrp="1"/>
          </p:cNvSpPr>
          <p:nvPr>
            <p:ph type="sldNum" sz="quarter" idx="15"/>
          </p:nvPr>
        </p:nvSpPr>
        <p:spPr/>
        <p:txBody>
          <a:bodyPr/>
          <a:lstStyle/>
          <a:p>
            <a:fld id="{60BC5383-B22C-A746-A4AF-C32103C6BFA6}" type="slidenum">
              <a:rPr lang="en-US" smtClean="0"/>
              <a:pPr/>
              <a:t>‹#›</a:t>
            </a:fld>
            <a:endParaRPr lang="en-US" dirty="0"/>
          </a:p>
        </p:txBody>
      </p:sp>
      <p:sp>
        <p:nvSpPr>
          <p:cNvPr id="11" name="Rectangle 10"/>
          <p:cNvSpPr/>
          <p:nvPr userDrawn="1"/>
        </p:nvSpPr>
        <p:spPr>
          <a:xfrm>
            <a:off x="-1" y="1"/>
            <a:ext cx="9171432" cy="59143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stretch>
            <a:fillRect/>
          </a:stretch>
        </p:blipFill>
        <p:spPr>
          <a:xfrm>
            <a:off x="-1" y="2809425"/>
            <a:ext cx="9173683" cy="3104939"/>
          </a:xfrm>
          <a:prstGeom prst="rect">
            <a:avLst/>
          </a:prstGeom>
        </p:spPr>
      </p:pic>
      <p:pic>
        <p:nvPicPr>
          <p:cNvPr id="8" name="Picture Placeholder 10" descr="cover-rg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0"/>
            <a:ext cx="9144001" cy="2809875"/>
          </a:xfrm>
          <a:prstGeom prst="rect">
            <a:avLst/>
          </a:prstGeom>
        </p:spPr>
      </p:pic>
      <p:sp>
        <p:nvSpPr>
          <p:cNvPr id="9" name="Rectangle 2"/>
          <p:cNvSpPr>
            <a:spLocks noGrp="1" noChangeArrowheads="1"/>
          </p:cNvSpPr>
          <p:nvPr>
            <p:ph type="ctrTitle" hasCustomPrompt="1"/>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dirty="0" smtClean="0"/>
              <a:t>Click to edit Title of Presentation</a:t>
            </a:r>
            <a:endParaRPr lang="en-US" dirty="0"/>
          </a:p>
        </p:txBody>
      </p:sp>
      <p:sp>
        <p:nvSpPr>
          <p:cNvPr id="10" name="Rectangle 3"/>
          <p:cNvSpPr>
            <a:spLocks noGrp="1" noChangeArrowheads="1"/>
          </p:cNvSpPr>
          <p:nvPr>
            <p:ph type="subTitle" idx="1" hasCustomPrompt="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dirty="0" smtClean="0"/>
              <a:t>Click to edit Meeting Title – Date(s) Month Year</a:t>
            </a:r>
            <a:endParaRPr lang="en-US" dirty="0"/>
          </a:p>
        </p:txBody>
      </p:sp>
      <p:sp>
        <p:nvSpPr>
          <p:cNvPr id="7" name="Text Placeholder 15"/>
          <p:cNvSpPr>
            <a:spLocks noGrp="1"/>
          </p:cNvSpPr>
          <p:nvPr>
            <p:ph type="body" sz="quarter" idx="13" hasCustomPrompt="1"/>
          </p:nvPr>
        </p:nvSpPr>
        <p:spPr>
          <a:xfrm>
            <a:off x="442206" y="4887456"/>
            <a:ext cx="7918022" cy="378005"/>
          </a:xfrm>
          <a:prstGeom prst="rect">
            <a:avLst/>
          </a:prstGeom>
        </p:spPr>
        <p:txBody>
          <a:bodyPr vert="horz"/>
          <a:lstStyle>
            <a:lvl1pPr marL="0" indent="0">
              <a:buFontTx/>
              <a:buNone/>
              <a:defRPr sz="1600">
                <a:solidFill>
                  <a:schemeClr val="bg1"/>
                </a:solidFill>
                <a:latin typeface="Verdana"/>
              </a:defRPr>
            </a:lvl1pPr>
          </a:lstStyle>
          <a:p>
            <a:pPr lvl="0"/>
            <a:r>
              <a:rPr lang="en-US" dirty="0" smtClean="0"/>
              <a:t>Click to edit Author(s)</a:t>
            </a:r>
          </a:p>
        </p:txBody>
      </p:sp>
    </p:spTree>
    <p:extLst>
      <p:ext uri="{BB962C8B-B14F-4D97-AF65-F5344CB8AC3E}">
        <p14:creationId xmlns:p14="http://schemas.microsoft.com/office/powerpoint/2010/main" val="38636361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Custom 4 Images">
    <p:spTree>
      <p:nvGrpSpPr>
        <p:cNvPr id="1" name=""/>
        <p:cNvGrpSpPr/>
        <p:nvPr/>
      </p:nvGrpSpPr>
      <p:grpSpPr>
        <a:xfrm>
          <a:off x="0" y="0"/>
          <a:ext cx="0" cy="0"/>
          <a:chOff x="0" y="0"/>
          <a:chExt cx="0" cy="0"/>
        </a:xfrm>
      </p:grpSpPr>
      <p:sp>
        <p:nvSpPr>
          <p:cNvPr id="2" name="Date Placeholder 1"/>
          <p:cNvSpPr>
            <a:spLocks noGrp="1"/>
          </p:cNvSpPr>
          <p:nvPr>
            <p:ph type="dt" sz="half" idx="18"/>
          </p:nvPr>
        </p:nvSpPr>
        <p:spPr/>
        <p:txBody>
          <a:bodyPr/>
          <a:lstStyle/>
          <a:p>
            <a:fld id="{E2D454DB-9398-4742-8180-7E6BB481D394}" type="datetime1">
              <a:rPr lang="en-US" smtClean="0"/>
              <a:t>1/31/2014</a:t>
            </a:fld>
            <a:endParaRPr lang="en-US" dirty="0"/>
          </a:p>
        </p:txBody>
      </p:sp>
      <p:sp>
        <p:nvSpPr>
          <p:cNvPr id="3" name="Slide Number Placeholder 2"/>
          <p:cNvSpPr>
            <a:spLocks noGrp="1"/>
          </p:cNvSpPr>
          <p:nvPr>
            <p:ph type="sldNum" sz="quarter" idx="19"/>
          </p:nvPr>
        </p:nvSpPr>
        <p:spPr/>
        <p:txBody>
          <a:bodyPr/>
          <a:lstStyle/>
          <a:p>
            <a:fld id="{60BC5383-B22C-A746-A4AF-C32103C6BFA6}" type="slidenum">
              <a:rPr lang="en-US" smtClean="0"/>
              <a:pPr/>
              <a:t>‹#›</a:t>
            </a:fld>
            <a:endParaRPr lang="en-US" dirty="0"/>
          </a:p>
        </p:txBody>
      </p:sp>
      <p:sp>
        <p:nvSpPr>
          <p:cNvPr id="14" name="Rectangle 13"/>
          <p:cNvSpPr/>
          <p:nvPr userDrawn="1"/>
        </p:nvSpPr>
        <p:spPr>
          <a:xfrm>
            <a:off x="-10450" y="1"/>
            <a:ext cx="9171432" cy="59143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stretch>
            <a:fillRect/>
          </a:stretch>
        </p:blipFill>
        <p:spPr>
          <a:xfrm>
            <a:off x="-1" y="2809425"/>
            <a:ext cx="9173683" cy="3104939"/>
          </a:xfrm>
          <a:prstGeom prst="rect">
            <a:avLst/>
          </a:prstGeom>
        </p:spPr>
      </p:pic>
      <p:sp>
        <p:nvSpPr>
          <p:cNvPr id="8" name="Picture Placeholder 15"/>
          <p:cNvSpPr>
            <a:spLocks noGrp="1"/>
          </p:cNvSpPr>
          <p:nvPr>
            <p:ph type="pic" sz="quarter" idx="13"/>
          </p:nvPr>
        </p:nvSpPr>
        <p:spPr>
          <a:xfrm>
            <a:off x="-1" y="0"/>
            <a:ext cx="2271889" cy="2809875"/>
          </a:xfrm>
          <a:prstGeom prst="rect">
            <a:avLst/>
          </a:prstGeom>
        </p:spPr>
        <p:txBody>
          <a:bodyPr vert="horz"/>
          <a:lstStyle>
            <a:lvl1pPr marL="0" indent="0">
              <a:buFontTx/>
              <a:buNone/>
              <a:defRPr sz="1800"/>
            </a:lvl1pPr>
          </a:lstStyle>
          <a:p>
            <a:r>
              <a:rPr lang="en-US" dirty="0" smtClean="0"/>
              <a:t>Drag picture to placeholder or click icon to add</a:t>
            </a:r>
            <a:endParaRPr lang="en-US" dirty="0"/>
          </a:p>
        </p:txBody>
      </p:sp>
      <p:sp>
        <p:nvSpPr>
          <p:cNvPr id="9" name="Picture Placeholder 15"/>
          <p:cNvSpPr>
            <a:spLocks noGrp="1"/>
          </p:cNvSpPr>
          <p:nvPr>
            <p:ph type="pic" sz="quarter" idx="14"/>
          </p:nvPr>
        </p:nvSpPr>
        <p:spPr>
          <a:xfrm>
            <a:off x="2285999" y="0"/>
            <a:ext cx="2271889" cy="2809875"/>
          </a:xfrm>
          <a:prstGeom prst="rect">
            <a:avLst/>
          </a:prstGeom>
        </p:spPr>
        <p:txBody>
          <a:bodyPr vert="horz"/>
          <a:lstStyle>
            <a:lvl1pPr marL="0" indent="0">
              <a:buFontTx/>
              <a:buNone/>
              <a:defRPr sz="1800"/>
            </a:lvl1pPr>
          </a:lstStyle>
          <a:p>
            <a:r>
              <a:rPr lang="en-US" dirty="0" smtClean="0"/>
              <a:t>Drag picture to placeholder or click icon to add</a:t>
            </a:r>
            <a:endParaRPr lang="en-US" dirty="0"/>
          </a:p>
        </p:txBody>
      </p:sp>
      <p:sp>
        <p:nvSpPr>
          <p:cNvPr id="10" name="Picture Placeholder 15"/>
          <p:cNvSpPr>
            <a:spLocks noGrp="1"/>
          </p:cNvSpPr>
          <p:nvPr>
            <p:ph type="pic" sz="quarter" idx="15"/>
          </p:nvPr>
        </p:nvSpPr>
        <p:spPr>
          <a:xfrm>
            <a:off x="4571999" y="0"/>
            <a:ext cx="2271889" cy="2809875"/>
          </a:xfrm>
          <a:prstGeom prst="rect">
            <a:avLst/>
          </a:prstGeom>
        </p:spPr>
        <p:txBody>
          <a:bodyPr vert="horz"/>
          <a:lstStyle>
            <a:lvl1pPr marL="0" indent="0">
              <a:buFontTx/>
              <a:buNone/>
              <a:defRPr sz="1800"/>
            </a:lvl1pPr>
          </a:lstStyle>
          <a:p>
            <a:r>
              <a:rPr lang="en-US" dirty="0" smtClean="0"/>
              <a:t>Drag picture to placeholder or click icon to add</a:t>
            </a:r>
            <a:endParaRPr lang="en-US" dirty="0"/>
          </a:p>
        </p:txBody>
      </p:sp>
      <p:sp>
        <p:nvSpPr>
          <p:cNvPr id="11" name="Picture Placeholder 15"/>
          <p:cNvSpPr>
            <a:spLocks noGrp="1"/>
          </p:cNvSpPr>
          <p:nvPr>
            <p:ph type="pic" sz="quarter" idx="16"/>
          </p:nvPr>
        </p:nvSpPr>
        <p:spPr>
          <a:xfrm>
            <a:off x="6857999" y="0"/>
            <a:ext cx="2315683" cy="2809875"/>
          </a:xfrm>
          <a:prstGeom prst="rect">
            <a:avLst/>
          </a:prstGeom>
        </p:spPr>
        <p:txBody>
          <a:bodyPr vert="horz"/>
          <a:lstStyle>
            <a:lvl1pPr marL="0" indent="0">
              <a:buFontTx/>
              <a:buNone/>
              <a:defRPr sz="1800"/>
            </a:lvl1pPr>
          </a:lstStyle>
          <a:p>
            <a:r>
              <a:rPr lang="en-US" dirty="0" smtClean="0"/>
              <a:t>Drag picture to placeholder or click icon to add</a:t>
            </a:r>
            <a:endParaRPr lang="en-US" dirty="0"/>
          </a:p>
        </p:txBody>
      </p:sp>
      <p:sp>
        <p:nvSpPr>
          <p:cNvPr id="12" name="Rectangle 2"/>
          <p:cNvSpPr>
            <a:spLocks noGrp="1" noChangeArrowheads="1"/>
          </p:cNvSpPr>
          <p:nvPr>
            <p:ph type="ctrTitle" hasCustomPrompt="1"/>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dirty="0" smtClean="0"/>
              <a:t>Click to edit Title of Presentation</a:t>
            </a:r>
            <a:endParaRPr lang="en-US" dirty="0"/>
          </a:p>
        </p:txBody>
      </p:sp>
      <p:sp>
        <p:nvSpPr>
          <p:cNvPr id="13" name="Rectangle 3"/>
          <p:cNvSpPr>
            <a:spLocks noGrp="1" noChangeArrowheads="1"/>
          </p:cNvSpPr>
          <p:nvPr>
            <p:ph type="subTitle" idx="1" hasCustomPrompt="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dirty="0" smtClean="0"/>
              <a:t>Click to edit Meeting Title – Date(s) Month Year</a:t>
            </a:r>
            <a:endParaRPr lang="en-US" dirty="0"/>
          </a:p>
        </p:txBody>
      </p:sp>
      <p:sp>
        <p:nvSpPr>
          <p:cNvPr id="16" name="Text Placeholder 15"/>
          <p:cNvSpPr>
            <a:spLocks noGrp="1"/>
          </p:cNvSpPr>
          <p:nvPr>
            <p:ph type="body" sz="quarter" idx="17" hasCustomPrompt="1"/>
          </p:nvPr>
        </p:nvSpPr>
        <p:spPr>
          <a:xfrm>
            <a:off x="442206" y="4887456"/>
            <a:ext cx="7918022" cy="378005"/>
          </a:xfrm>
          <a:prstGeom prst="rect">
            <a:avLst/>
          </a:prstGeom>
        </p:spPr>
        <p:txBody>
          <a:bodyPr vert="horz"/>
          <a:lstStyle>
            <a:lvl1pPr marL="0" indent="0">
              <a:buFontTx/>
              <a:buNone/>
              <a:defRPr sz="1600">
                <a:solidFill>
                  <a:schemeClr val="bg1"/>
                </a:solidFill>
                <a:latin typeface="Verdana"/>
              </a:defRPr>
            </a:lvl1pPr>
          </a:lstStyle>
          <a:p>
            <a:pPr lvl="0"/>
            <a:r>
              <a:rPr lang="en-US" dirty="0" smtClean="0"/>
              <a:t>Click to edit Author(s)</a:t>
            </a:r>
          </a:p>
        </p:txBody>
      </p:sp>
    </p:spTree>
    <p:extLst>
      <p:ext uri="{BB962C8B-B14F-4D97-AF65-F5344CB8AC3E}">
        <p14:creationId xmlns:p14="http://schemas.microsoft.com/office/powerpoint/2010/main" val="7656844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Custom 1 Image">
    <p:spTree>
      <p:nvGrpSpPr>
        <p:cNvPr id="1" name=""/>
        <p:cNvGrpSpPr/>
        <p:nvPr/>
      </p:nvGrpSpPr>
      <p:grpSpPr>
        <a:xfrm>
          <a:off x="0" y="0"/>
          <a:ext cx="0" cy="0"/>
          <a:chOff x="0" y="0"/>
          <a:chExt cx="0" cy="0"/>
        </a:xfrm>
      </p:grpSpPr>
      <p:sp>
        <p:nvSpPr>
          <p:cNvPr id="2" name="Date Placeholder 1"/>
          <p:cNvSpPr>
            <a:spLocks noGrp="1"/>
          </p:cNvSpPr>
          <p:nvPr>
            <p:ph type="dt" sz="half" idx="15"/>
          </p:nvPr>
        </p:nvSpPr>
        <p:spPr/>
        <p:txBody>
          <a:bodyPr/>
          <a:lstStyle/>
          <a:p>
            <a:fld id="{8630CF5F-2495-A546-9059-04EC55BB5CFF}" type="datetime1">
              <a:rPr lang="en-US" smtClean="0"/>
              <a:t>1/31/2014</a:t>
            </a:fld>
            <a:endParaRPr lang="en-US" dirty="0"/>
          </a:p>
        </p:txBody>
      </p:sp>
      <p:sp>
        <p:nvSpPr>
          <p:cNvPr id="3" name="Slide Number Placeholder 2"/>
          <p:cNvSpPr>
            <a:spLocks noGrp="1"/>
          </p:cNvSpPr>
          <p:nvPr>
            <p:ph type="sldNum" sz="quarter" idx="16"/>
          </p:nvPr>
        </p:nvSpPr>
        <p:spPr/>
        <p:txBody>
          <a:bodyPr/>
          <a:lstStyle/>
          <a:p>
            <a:fld id="{60BC5383-B22C-A746-A4AF-C32103C6BFA6}" type="slidenum">
              <a:rPr lang="en-US" smtClean="0"/>
              <a:pPr/>
              <a:t>‹#›</a:t>
            </a:fld>
            <a:endParaRPr lang="en-US" dirty="0"/>
          </a:p>
        </p:txBody>
      </p:sp>
      <p:sp>
        <p:nvSpPr>
          <p:cNvPr id="11" name="Rectangle 10"/>
          <p:cNvSpPr/>
          <p:nvPr userDrawn="1"/>
        </p:nvSpPr>
        <p:spPr>
          <a:xfrm>
            <a:off x="2250" y="1"/>
            <a:ext cx="9171432" cy="59143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stretch>
            <a:fillRect/>
          </a:stretch>
        </p:blipFill>
        <p:spPr>
          <a:xfrm>
            <a:off x="-1" y="2809425"/>
            <a:ext cx="9173683" cy="3104939"/>
          </a:xfrm>
          <a:prstGeom prst="rect">
            <a:avLst/>
          </a:prstGeom>
        </p:spPr>
      </p:pic>
      <p:sp>
        <p:nvSpPr>
          <p:cNvPr id="8" name="Picture Placeholder 15"/>
          <p:cNvSpPr>
            <a:spLocks noGrp="1"/>
          </p:cNvSpPr>
          <p:nvPr>
            <p:ph type="pic" sz="quarter" idx="13"/>
          </p:nvPr>
        </p:nvSpPr>
        <p:spPr>
          <a:xfrm>
            <a:off x="-1" y="0"/>
            <a:ext cx="9144001" cy="2809875"/>
          </a:xfrm>
          <a:prstGeom prst="rect">
            <a:avLst/>
          </a:prstGeom>
        </p:spPr>
        <p:txBody>
          <a:bodyPr vert="horz"/>
          <a:lstStyle>
            <a:lvl1pPr marL="0" indent="0">
              <a:buFontTx/>
              <a:buNone/>
              <a:defRPr sz="1800"/>
            </a:lvl1pPr>
          </a:lstStyle>
          <a:p>
            <a:r>
              <a:rPr lang="en-US" dirty="0" smtClean="0"/>
              <a:t>Drag picture to placeholder or click icon to add</a:t>
            </a:r>
            <a:endParaRPr lang="en-US" dirty="0"/>
          </a:p>
        </p:txBody>
      </p:sp>
      <p:sp>
        <p:nvSpPr>
          <p:cNvPr id="9" name="Rectangle 2"/>
          <p:cNvSpPr>
            <a:spLocks noGrp="1" noChangeArrowheads="1"/>
          </p:cNvSpPr>
          <p:nvPr>
            <p:ph type="ctrTitle" hasCustomPrompt="1"/>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dirty="0" smtClean="0"/>
              <a:t>Click to edit Title of Presentation</a:t>
            </a:r>
            <a:endParaRPr lang="en-US" dirty="0"/>
          </a:p>
        </p:txBody>
      </p:sp>
      <p:sp>
        <p:nvSpPr>
          <p:cNvPr id="10" name="Rectangle 3"/>
          <p:cNvSpPr>
            <a:spLocks noGrp="1" noChangeArrowheads="1"/>
          </p:cNvSpPr>
          <p:nvPr>
            <p:ph type="subTitle" idx="1" hasCustomPrompt="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dirty="0" smtClean="0"/>
              <a:t>Click to edit Meeting Title – Date(s) Month Year</a:t>
            </a:r>
            <a:endParaRPr lang="en-US" dirty="0"/>
          </a:p>
        </p:txBody>
      </p:sp>
      <p:sp>
        <p:nvSpPr>
          <p:cNvPr id="12" name="Text Placeholder 15"/>
          <p:cNvSpPr>
            <a:spLocks noGrp="1"/>
          </p:cNvSpPr>
          <p:nvPr>
            <p:ph type="body" sz="quarter" idx="14" hasCustomPrompt="1"/>
          </p:nvPr>
        </p:nvSpPr>
        <p:spPr>
          <a:xfrm>
            <a:off x="442206" y="4887456"/>
            <a:ext cx="7918022" cy="378005"/>
          </a:xfrm>
          <a:prstGeom prst="rect">
            <a:avLst/>
          </a:prstGeom>
        </p:spPr>
        <p:txBody>
          <a:bodyPr vert="horz"/>
          <a:lstStyle>
            <a:lvl1pPr marL="0" indent="0">
              <a:buFontTx/>
              <a:buNone/>
              <a:defRPr sz="1600">
                <a:solidFill>
                  <a:schemeClr val="bg1"/>
                </a:solidFill>
                <a:latin typeface="Verdana"/>
              </a:defRPr>
            </a:lvl1pPr>
          </a:lstStyle>
          <a:p>
            <a:pPr lvl="0"/>
            <a:r>
              <a:rPr lang="en-US" dirty="0" smtClean="0"/>
              <a:t>Click to edit Author(s)</a:t>
            </a:r>
          </a:p>
        </p:txBody>
      </p:sp>
    </p:spTree>
    <p:extLst>
      <p:ext uri="{BB962C8B-B14F-4D97-AF65-F5344CB8AC3E}">
        <p14:creationId xmlns:p14="http://schemas.microsoft.com/office/powerpoint/2010/main" val="31674307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C5383-B22C-A746-A4AF-C32103C6BFA6}" type="slidenum">
              <a:rPr lang="en-US" smtClean="0"/>
              <a:pPr/>
              <a:t>‹#›</a:t>
            </a:fld>
            <a:endParaRPr lang="en-US" dirty="0"/>
          </a:p>
        </p:txBody>
      </p:sp>
      <p:sp>
        <p:nvSpPr>
          <p:cNvPr id="4" name="Date Placeholder 3"/>
          <p:cNvSpPr>
            <a:spLocks noGrp="1"/>
          </p:cNvSpPr>
          <p:nvPr>
            <p:ph type="dt" sz="half" idx="11"/>
          </p:nvPr>
        </p:nvSpPr>
        <p:spPr/>
        <p:txBody>
          <a:bodyPr/>
          <a:lstStyle/>
          <a:p>
            <a:fld id="{77CBC479-5850-5743-8469-A0216DBE937A}" type="datetime1">
              <a:rPr lang="en-US" smtClean="0"/>
              <a:t>1/31/2014</a:t>
            </a:fld>
            <a:endParaRPr lang="en-US" dirty="0"/>
          </a:p>
        </p:txBody>
      </p:sp>
      <p:pic>
        <p:nvPicPr>
          <p:cNvPr id="5" name="Picture 4"/>
          <p:cNvPicPr>
            <a:picLocks noChangeAspect="1"/>
          </p:cNvPicPr>
          <p:nvPr userDrawn="1"/>
        </p:nvPicPr>
        <p:blipFill>
          <a:blip r:embed="rId2"/>
          <a:stretch>
            <a:fillRect/>
          </a:stretch>
        </p:blipFill>
        <p:spPr>
          <a:xfrm>
            <a:off x="0" y="0"/>
            <a:ext cx="9144000" cy="5912556"/>
          </a:xfrm>
          <a:prstGeom prst="rect">
            <a:avLst/>
          </a:prstGeom>
        </p:spPr>
      </p:pic>
      <p:sp>
        <p:nvSpPr>
          <p:cNvPr id="6" name="Title 1"/>
          <p:cNvSpPr>
            <a:spLocks noGrp="1"/>
          </p:cNvSpPr>
          <p:nvPr>
            <p:ph type="title" hasCustomPrompt="1"/>
          </p:nvPr>
        </p:nvSpPr>
        <p:spPr>
          <a:xfrm>
            <a:off x="457200" y="2417899"/>
            <a:ext cx="8229600" cy="1143000"/>
          </a:xfrm>
          <a:prstGeom prst="rect">
            <a:avLst/>
          </a:prstGeom>
        </p:spPr>
        <p:txBody>
          <a:bodyPr/>
          <a:lstStyle>
            <a:lvl1pPr algn="l">
              <a:defRPr sz="4600" b="1">
                <a:solidFill>
                  <a:srgbClr val="FFFFFF"/>
                </a:solidFill>
                <a:latin typeface="Verdana"/>
                <a:cs typeface="Verdana"/>
              </a:defRPr>
            </a:lvl1pPr>
          </a:lstStyle>
          <a:p>
            <a:r>
              <a:rPr lang="en-US" dirty="0" smtClean="0"/>
              <a:t>Click to edit title</a:t>
            </a:r>
            <a:endParaRPr lang="en-US" dirty="0"/>
          </a:p>
        </p:txBody>
      </p:sp>
    </p:spTree>
    <p:extLst>
      <p:ext uri="{BB962C8B-B14F-4D97-AF65-F5344CB8AC3E}">
        <p14:creationId xmlns:p14="http://schemas.microsoft.com/office/powerpoint/2010/main" val="32589621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ntent">
    <p:spTree>
      <p:nvGrpSpPr>
        <p:cNvPr id="1" name=""/>
        <p:cNvGrpSpPr/>
        <p:nvPr/>
      </p:nvGrpSpPr>
      <p:grpSpPr>
        <a:xfrm>
          <a:off x="0" y="0"/>
          <a:ext cx="0" cy="0"/>
          <a:chOff x="0" y="0"/>
          <a:chExt cx="0" cy="0"/>
        </a:xfrm>
      </p:grpSpPr>
      <p:sp>
        <p:nvSpPr>
          <p:cNvPr id="2" name="Date Placeholder 1"/>
          <p:cNvSpPr>
            <a:spLocks noGrp="1"/>
          </p:cNvSpPr>
          <p:nvPr>
            <p:ph type="dt" sz="half" idx="12"/>
          </p:nvPr>
        </p:nvSpPr>
        <p:spPr/>
        <p:txBody>
          <a:bodyPr/>
          <a:lstStyle/>
          <a:p>
            <a:fld id="{E50B30B4-8BA1-E748-9630-47607DB342DA}" type="datetime1">
              <a:rPr lang="en-US" smtClean="0"/>
              <a:t>1/31/2014</a:t>
            </a:fld>
            <a:endParaRPr lang="en-US" dirty="0"/>
          </a:p>
        </p:txBody>
      </p:sp>
      <p:sp>
        <p:nvSpPr>
          <p:cNvPr id="3" name="Slide Number Placeholder 2"/>
          <p:cNvSpPr>
            <a:spLocks noGrp="1"/>
          </p:cNvSpPr>
          <p:nvPr>
            <p:ph type="sldNum" sz="quarter" idx="13"/>
          </p:nvPr>
        </p:nvSpPr>
        <p:spPr/>
        <p:txBody>
          <a:bodyPr/>
          <a:lstStyle/>
          <a:p>
            <a:fld id="{60BC5383-B22C-A746-A4AF-C32103C6BFA6}"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4"/>
          </p:nvPr>
        </p:nvSpPr>
        <p:spPr>
          <a:xfrm>
            <a:off x="365760" y="1645920"/>
            <a:ext cx="8326438" cy="43891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66320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60BC5383-B22C-A746-A4AF-C32103C6BFA6}" type="slidenum">
              <a:rPr lang="en-US" smtClean="0"/>
              <a:pPr/>
              <a:t>‹#›</a:t>
            </a:fld>
            <a:endParaRPr lang="en-US" dirty="0"/>
          </a:p>
        </p:txBody>
      </p:sp>
      <p:sp>
        <p:nvSpPr>
          <p:cNvPr id="4" name="Date Placeholder 3"/>
          <p:cNvSpPr>
            <a:spLocks noGrp="1"/>
          </p:cNvSpPr>
          <p:nvPr>
            <p:ph type="dt" sz="half" idx="11"/>
          </p:nvPr>
        </p:nvSpPr>
        <p:spPr/>
        <p:txBody>
          <a:bodyPr/>
          <a:lstStyle/>
          <a:p>
            <a:fld id="{014ADE90-EC6F-724D-92C6-B4F354F44863}" type="datetime1">
              <a:rPr lang="en-US" smtClean="0"/>
              <a:pPr/>
              <a:t>1/31/2014</a:t>
            </a:fld>
            <a:endParaRPr lang="en-US" dirty="0"/>
          </a:p>
        </p:txBody>
      </p:sp>
    </p:spTree>
    <p:extLst>
      <p:ext uri="{BB962C8B-B14F-4D97-AF65-F5344CB8AC3E}">
        <p14:creationId xmlns:p14="http://schemas.microsoft.com/office/powerpoint/2010/main" val="2780684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9"/>
          <a:stretch>
            <a:fillRect/>
          </a:stretch>
        </p:blipFill>
        <p:spPr>
          <a:xfrm>
            <a:off x="-1" y="0"/>
            <a:ext cx="9143997" cy="1340555"/>
          </a:xfrm>
          <a:prstGeom prst="rect">
            <a:avLst/>
          </a:prstGeom>
        </p:spPr>
      </p:pic>
      <p:sp>
        <p:nvSpPr>
          <p:cNvPr id="10" name="Title Placeholder 9"/>
          <p:cNvSpPr>
            <a:spLocks noGrp="1" noChangeAspect="1"/>
          </p:cNvSpPr>
          <p:nvPr>
            <p:ph type="title"/>
          </p:nvPr>
        </p:nvSpPr>
        <p:spPr>
          <a:xfrm>
            <a:off x="365760" y="135133"/>
            <a:ext cx="8325805" cy="1076030"/>
          </a:xfrm>
          <a:prstGeom prst="rect">
            <a:avLst/>
          </a:prstGeom>
        </p:spPr>
        <p:txBody>
          <a:bodyPr vert="horz" lIns="91440" tIns="45720" rIns="91440" bIns="45720" rtlCol="0" anchor="ctr" anchorCtr="0">
            <a:noAutofit/>
          </a:bodyPr>
          <a:lstStyle/>
          <a:p>
            <a:r>
              <a:rPr lang="en-US" dirty="0" smtClean="0"/>
              <a:t>Click to edit Master title style</a:t>
            </a:r>
            <a:endParaRPr lang="en-US" dirty="0"/>
          </a:p>
        </p:txBody>
      </p:sp>
      <p:sp>
        <p:nvSpPr>
          <p:cNvPr id="2" name="Slide Number Placeholder 1"/>
          <p:cNvSpPr>
            <a:spLocks noGrp="1"/>
          </p:cNvSpPr>
          <p:nvPr>
            <p:ph type="sldNum" sz="quarter" idx="4"/>
          </p:nvPr>
        </p:nvSpPr>
        <p:spPr>
          <a:xfrm>
            <a:off x="444366" y="6356350"/>
            <a:ext cx="358609" cy="365125"/>
          </a:xfrm>
          <a:prstGeom prst="rect">
            <a:avLst/>
          </a:prstGeom>
        </p:spPr>
        <p:txBody>
          <a:bodyPr vert="horz" lIns="0" tIns="45720" rIns="91440" bIns="45720" rtlCol="0" anchor="ctr"/>
          <a:lstStyle>
            <a:lvl1pPr algn="l">
              <a:defRPr sz="1050">
                <a:solidFill>
                  <a:schemeClr val="tx1">
                    <a:tint val="75000"/>
                  </a:schemeClr>
                </a:solidFill>
              </a:defRPr>
            </a:lvl1pPr>
          </a:lstStyle>
          <a:p>
            <a:fld id="{60BC5383-B22C-A746-A4AF-C32103C6BFA6}" type="slidenum">
              <a:rPr lang="en-US" smtClean="0"/>
              <a:pPr/>
              <a:t>‹#›</a:t>
            </a:fld>
            <a:endParaRPr lang="en-US" dirty="0"/>
          </a:p>
        </p:txBody>
      </p:sp>
      <p:sp>
        <p:nvSpPr>
          <p:cNvPr id="3" name="Date Placeholder 2"/>
          <p:cNvSpPr>
            <a:spLocks noGrp="1"/>
          </p:cNvSpPr>
          <p:nvPr>
            <p:ph type="dt" sz="half" idx="2"/>
          </p:nvPr>
        </p:nvSpPr>
        <p:spPr>
          <a:xfrm>
            <a:off x="865777" y="6356350"/>
            <a:ext cx="1642533" cy="365125"/>
          </a:xfrm>
          <a:prstGeom prst="rect">
            <a:avLst/>
          </a:prstGeom>
        </p:spPr>
        <p:txBody>
          <a:bodyPr vert="horz" lIns="0" tIns="45720" rIns="91440" bIns="45720" rtlCol="0" anchor="ctr"/>
          <a:lstStyle>
            <a:lvl1pPr algn="l">
              <a:defRPr sz="1050">
                <a:solidFill>
                  <a:schemeClr val="tx1">
                    <a:tint val="75000"/>
                  </a:schemeClr>
                </a:solidFill>
              </a:defRPr>
            </a:lvl1pPr>
          </a:lstStyle>
          <a:p>
            <a:fld id="{014ADE90-EC6F-724D-92C6-B4F354F44863}" type="datetime1">
              <a:rPr lang="en-US" smtClean="0"/>
              <a:pPr/>
              <a:t>1/31/2014</a:t>
            </a:fld>
            <a:endParaRPr lang="en-US" dirty="0"/>
          </a:p>
        </p:txBody>
      </p:sp>
      <p:pic>
        <p:nvPicPr>
          <p:cNvPr id="7" name="Picture 6" descr="ieee_blue_R0G102B161-lg.png"/>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7376834" y="6225514"/>
            <a:ext cx="1393338" cy="406436"/>
          </a:xfrm>
          <a:prstGeom prst="rect">
            <a:avLst/>
          </a:prstGeom>
        </p:spPr>
      </p:pic>
      <p:sp>
        <p:nvSpPr>
          <p:cNvPr id="4" name="Rectangle 3"/>
          <p:cNvSpPr/>
          <p:nvPr userDrawn="1"/>
        </p:nvSpPr>
        <p:spPr>
          <a:xfrm rot="16200000">
            <a:off x="9449183" y="5910533"/>
            <a:ext cx="1710268" cy="184666"/>
          </a:xfrm>
          <a:prstGeom prst="rect">
            <a:avLst/>
          </a:prstGeom>
        </p:spPr>
        <p:txBody>
          <a:bodyPr wrap="square">
            <a:spAutoFit/>
          </a:bodyPr>
          <a:lstStyle/>
          <a:p>
            <a:r>
              <a:rPr lang="en-US" sz="600" kern="1200" dirty="0" smtClean="0">
                <a:solidFill>
                  <a:schemeClr val="bg1">
                    <a:lumMod val="50000"/>
                  </a:schemeClr>
                </a:solidFill>
                <a:latin typeface="+mn-lt"/>
                <a:ea typeface="+mn-ea"/>
                <a:cs typeface="+mn-cs"/>
              </a:rPr>
              <a:t>12-CRS-0106 REVISED</a:t>
            </a:r>
            <a:r>
              <a:rPr lang="en-US" sz="600" kern="1200" baseline="0" dirty="0" smtClean="0">
                <a:solidFill>
                  <a:schemeClr val="bg1">
                    <a:lumMod val="50000"/>
                  </a:schemeClr>
                </a:solidFill>
                <a:latin typeface="+mn-lt"/>
                <a:ea typeface="+mn-ea"/>
                <a:cs typeface="+mn-cs"/>
              </a:rPr>
              <a:t> 5 FEB 2013</a:t>
            </a:r>
            <a:endParaRPr lang="en-US" sz="600" dirty="0">
              <a:solidFill>
                <a:schemeClr val="bg1">
                  <a:lumMod val="50000"/>
                </a:schemeClr>
              </a:solidFill>
            </a:endParaRPr>
          </a:p>
        </p:txBody>
      </p:sp>
      <p:sp>
        <p:nvSpPr>
          <p:cNvPr id="12" name="Text Placeholder 11"/>
          <p:cNvSpPr>
            <a:spLocks noGrp="1"/>
          </p:cNvSpPr>
          <p:nvPr>
            <p:ph type="body" idx="1"/>
          </p:nvPr>
        </p:nvSpPr>
        <p:spPr>
          <a:xfrm>
            <a:off x="365760" y="1645921"/>
            <a:ext cx="8325805" cy="43865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12340331"/>
      </p:ext>
    </p:extLst>
  </p:cSld>
  <p:clrMap bg1="lt1" tx1="dk1" bg2="lt2" tx2="dk2" accent1="accent1" accent2="accent2" accent3="accent3" accent4="accent4" accent5="accent5" accent6="accent6" hlink="hlink" folHlink="folHlink"/>
  <p:sldLayoutIdLst>
    <p:sldLayoutId id="2147483669" r:id="rId1"/>
    <p:sldLayoutId id="2147483668" r:id="rId2"/>
    <p:sldLayoutId id="2147483667" r:id="rId3"/>
    <p:sldLayoutId id="2147483665" r:id="rId4"/>
    <p:sldLayoutId id="2147483666" r:id="rId5"/>
    <p:sldLayoutId id="2147483664" r:id="rId6"/>
    <p:sldLayoutId id="2147483670" r:id="rId7"/>
    <p:sldLayoutId id="2147483662" r:id="rId8"/>
    <p:sldLayoutId id="2147483676" r:id="rId9"/>
    <p:sldLayoutId id="2147483658" r:id="rId10"/>
    <p:sldLayoutId id="2147483672" r:id="rId11"/>
    <p:sldLayoutId id="2147483675" r:id="rId12"/>
    <p:sldLayoutId id="2147483661" r:id="rId13"/>
    <p:sldLayoutId id="2147483674" r:id="rId14"/>
    <p:sldLayoutId id="2147483677" r:id="rId15"/>
    <p:sldLayoutId id="2147483678" r:id="rId16"/>
    <p:sldLayoutId id="2147483679" r:id="rId17"/>
  </p:sldLayoutIdLst>
  <p:timing>
    <p:tnLst>
      <p:par>
        <p:cTn id="1" dur="indefinite" restart="never" nodeType="tmRoot"/>
      </p:par>
    </p:tnLst>
  </p:timing>
  <p:hf hdr="0" ftr="0"/>
  <p:txStyles>
    <p:titleStyle>
      <a:lvl1pPr algn="l" defTabSz="457200" rtl="0" eaLnBrk="1" latinLnBrk="0" hangingPunct="1">
        <a:spcBef>
          <a:spcPct val="0"/>
        </a:spcBef>
        <a:buNone/>
        <a:defRPr sz="3200" b="1" kern="1200">
          <a:solidFill>
            <a:schemeClr val="bg1"/>
          </a:solidFill>
          <a:latin typeface="+mj-lt"/>
          <a:ea typeface="+mj-ea"/>
          <a:cs typeface="+mj-cs"/>
        </a:defRPr>
      </a:lvl1pPr>
    </p:titleStyle>
    <p:bodyStyle>
      <a:lvl1pPr marL="347472" indent="-347472" algn="l" defTabSz="457200" rtl="0" eaLnBrk="1" latinLnBrk="0" hangingPunct="1">
        <a:spcBef>
          <a:spcPts val="1800"/>
        </a:spcBef>
        <a:buSzPct val="135000"/>
        <a:buFontTx/>
        <a:buBlip>
          <a:blip r:embed="rId21"/>
        </a:buBlip>
        <a:defRPr sz="2400" kern="1200">
          <a:solidFill>
            <a:schemeClr val="tx1"/>
          </a:solidFill>
          <a:latin typeface="+mn-lt"/>
          <a:ea typeface="+mn-ea"/>
          <a:cs typeface="+mn-cs"/>
        </a:defRPr>
      </a:lvl1pPr>
      <a:lvl2pPr marL="594360" indent="-182880" algn="l" defTabSz="457200" rtl="0" eaLnBrk="1" latinLnBrk="0" hangingPunct="1">
        <a:spcBef>
          <a:spcPts val="800"/>
        </a:spcBef>
        <a:buClr>
          <a:schemeClr val="tx1">
            <a:lumMod val="65000"/>
            <a:lumOff val="35000"/>
          </a:schemeClr>
        </a:buClr>
        <a:buFont typeface="Lucida Grande"/>
        <a:buChar char="–"/>
        <a:defRPr sz="2000" kern="1200">
          <a:solidFill>
            <a:schemeClr val="tx1"/>
          </a:solidFill>
          <a:latin typeface="+mn-lt"/>
          <a:ea typeface="+mn-ea"/>
          <a:cs typeface="+mn-cs"/>
        </a:defRPr>
      </a:lvl2pPr>
      <a:lvl3pPr marL="822960" indent="-182880" algn="l" defTabSz="457200" rtl="0" eaLnBrk="1" latinLnBrk="0" hangingPunct="1">
        <a:spcBef>
          <a:spcPts val="700"/>
        </a:spcBef>
        <a:buClr>
          <a:schemeClr val="tx1">
            <a:lumMod val="65000"/>
            <a:lumOff val="35000"/>
          </a:schemeClr>
        </a:buClr>
        <a:buFont typeface="Wingdings" charset="2"/>
        <a:buChar char="§"/>
        <a:defRPr sz="1800" kern="1200">
          <a:solidFill>
            <a:schemeClr val="tx1"/>
          </a:solidFill>
          <a:latin typeface="+mn-lt"/>
          <a:ea typeface="+mn-ea"/>
          <a:cs typeface="+mn-cs"/>
        </a:defRPr>
      </a:lvl3pPr>
      <a:lvl4pPr marL="1051560" indent="-182880" algn="l" defTabSz="457200" rtl="0" eaLnBrk="1" latinLnBrk="0" hangingPunct="1">
        <a:spcBef>
          <a:spcPts val="600"/>
        </a:spcBef>
        <a:buClr>
          <a:schemeClr val="tx1">
            <a:lumMod val="65000"/>
            <a:lumOff val="35000"/>
          </a:schemeClr>
        </a:buClr>
        <a:buFont typeface="Arial"/>
        <a:buChar char="–"/>
        <a:defRPr sz="1600" kern="1200">
          <a:solidFill>
            <a:schemeClr val="tx1"/>
          </a:solidFill>
          <a:latin typeface="+mn-lt"/>
          <a:ea typeface="+mn-ea"/>
          <a:cs typeface="+mn-cs"/>
        </a:defRPr>
      </a:lvl4pPr>
      <a:lvl5pPr marL="1234440" indent="-182880" algn="l" defTabSz="457200" rtl="0" eaLnBrk="1" latinLnBrk="0" hangingPunct="1">
        <a:spcBef>
          <a:spcPts val="600"/>
        </a:spcBef>
        <a:buClr>
          <a:schemeClr val="tx1">
            <a:lumMod val="50000"/>
            <a:lumOff val="50000"/>
          </a:schemeClr>
        </a:buClr>
        <a:buFont typeface="Wingdings" charset="2"/>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hyperlink" Target="http://spark.ieee.org/" TargetMode="Externa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hyperlink" Target="http://www.ieee.org/sc" TargetMode="External"/><Relationship Id="rId2" Type="http://schemas.openxmlformats.org/officeDocument/2006/relationships/hyperlink" Target="http://www.ieee.org/societies_communities/geo_activities/sections_congress/2011/sc2011_recommendations.html" TargetMode="External"/><Relationship Id="rId1" Type="http://schemas.openxmlformats.org/officeDocument/2006/relationships/slideLayout" Target="../slideLayouts/slideLayout16.xml"/><Relationship Id="rId4" Type="http://schemas.openxmlformats.org/officeDocument/2006/relationships/hyperlink" Target="mailto:sc-coordinator@ieee.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www.delta.com/" TargetMode="External"/><Relationship Id="rId2" Type="http://schemas.openxmlformats.org/officeDocument/2006/relationships/hyperlink" Target="http://www.united.com/" TargetMode="External"/><Relationship Id="rId1" Type="http://schemas.openxmlformats.org/officeDocument/2006/relationships/slideLayout" Target="../slideLayouts/slideLayout16.xml"/><Relationship Id="rId4" Type="http://schemas.openxmlformats.org/officeDocument/2006/relationships/hyperlink" Target="mailto:sc14reg@ieee.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5"/>
          </p:nvPr>
        </p:nvSpPr>
        <p:spPr/>
        <p:txBody>
          <a:bodyPr/>
          <a:lstStyle/>
          <a:p>
            <a:fld id="{5BB9E4D3-F80A-BB4B-8FD5-37E8CBED91A1}" type="datetime1">
              <a:rPr lang="en-US" smtClean="0"/>
              <a:t>1/31/2014</a:t>
            </a:fld>
            <a:endParaRPr lang="en-US" dirty="0"/>
          </a:p>
        </p:txBody>
      </p:sp>
      <p:sp>
        <p:nvSpPr>
          <p:cNvPr id="3" name="Slide Number Placeholder 2"/>
          <p:cNvSpPr>
            <a:spLocks noGrp="1"/>
          </p:cNvSpPr>
          <p:nvPr>
            <p:ph type="sldNum" sz="quarter" idx="16"/>
          </p:nvPr>
        </p:nvSpPr>
        <p:spPr/>
        <p:txBody>
          <a:bodyPr/>
          <a:lstStyle/>
          <a:p>
            <a:fld id="{60BC5383-B22C-A746-A4AF-C32103C6BFA6}" type="slidenum">
              <a:rPr lang="en-US" smtClean="0"/>
              <a:pPr/>
              <a:t>1</a:t>
            </a:fld>
            <a:endParaRPr lang="en-US" dirty="0"/>
          </a:p>
        </p:txBody>
      </p:sp>
      <p:pic>
        <p:nvPicPr>
          <p:cNvPr id="7" name="Picture Placeholder 6" descr="SECTIONSCONGRESS-PPT.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5" b="65"/>
          <a:stretch>
            <a:fillRect/>
          </a:stretch>
        </p:blipFill>
        <p:spPr/>
      </p:pic>
      <p:sp>
        <p:nvSpPr>
          <p:cNvPr id="9" name="Title 8"/>
          <p:cNvSpPr>
            <a:spLocks noGrp="1"/>
          </p:cNvSpPr>
          <p:nvPr>
            <p:ph type="ctrTitle"/>
          </p:nvPr>
        </p:nvSpPr>
        <p:spPr>
          <a:xfrm>
            <a:off x="462788" y="2928588"/>
            <a:ext cx="7909316" cy="765053"/>
          </a:xfrm>
        </p:spPr>
        <p:txBody>
          <a:bodyPr/>
          <a:lstStyle/>
          <a:p>
            <a:r>
              <a:rPr lang="en-US" dirty="0" smtClean="0"/>
              <a:t>IEEE Sections Congress 2014</a:t>
            </a:r>
            <a:endParaRPr lang="en-US" dirty="0"/>
          </a:p>
        </p:txBody>
      </p:sp>
      <p:sp>
        <p:nvSpPr>
          <p:cNvPr id="10" name="Subtitle 9"/>
          <p:cNvSpPr>
            <a:spLocks noGrp="1"/>
          </p:cNvSpPr>
          <p:nvPr>
            <p:ph type="subTitle" idx="1"/>
          </p:nvPr>
        </p:nvSpPr>
        <p:spPr>
          <a:xfrm>
            <a:off x="296883" y="3807941"/>
            <a:ext cx="8063346" cy="752184"/>
          </a:xfrm>
        </p:spPr>
        <p:txBody>
          <a:bodyPr>
            <a:normAutofit fontScale="92500" lnSpcReduction="20000"/>
          </a:bodyPr>
          <a:lstStyle/>
          <a:p>
            <a:r>
              <a:rPr lang="en-US" b="1" i="1" dirty="0" smtClean="0"/>
              <a:t>Region Coordinators Update:</a:t>
            </a:r>
          </a:p>
          <a:p>
            <a:r>
              <a:rPr lang="en-US" dirty="0" smtClean="0"/>
              <a:t>JANUARY 2014</a:t>
            </a:r>
            <a:endParaRPr lang="en-US" dirty="0"/>
          </a:p>
          <a:p>
            <a:endParaRPr lang="en-US" b="1" i="1" dirty="0"/>
          </a:p>
        </p:txBody>
      </p:sp>
      <p:pic>
        <p:nvPicPr>
          <p:cNvPr id="8" name="Picture 7" descr="SectionsCongress-PPT Graphic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884" y="3311115"/>
            <a:ext cx="2685819" cy="2685819"/>
          </a:xfrm>
          <a:prstGeom prst="rect">
            <a:avLst/>
          </a:prstGeom>
        </p:spPr>
      </p:pic>
    </p:spTree>
    <p:extLst>
      <p:ext uri="{BB962C8B-B14F-4D97-AF65-F5344CB8AC3E}">
        <p14:creationId xmlns:p14="http://schemas.microsoft.com/office/powerpoint/2010/main" val="1265460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764" y="237506"/>
            <a:ext cx="8381999" cy="1030112"/>
          </a:xfrm>
        </p:spPr>
        <p:txBody>
          <a:bodyPr/>
          <a:lstStyle/>
          <a:p>
            <a:r>
              <a:rPr lang="en-US" sz="2800" smtClean="0"/>
              <a:t/>
            </a:r>
            <a:br>
              <a:rPr lang="en-US" sz="2800" smtClean="0"/>
            </a:br>
            <a:r>
              <a:rPr lang="en-US" sz="2800" smtClean="0"/>
              <a:t>Tentative Program </a:t>
            </a:r>
            <a:r>
              <a:rPr lang="en-US" sz="2800" dirty="0" smtClean="0"/>
              <a:t>Schedule</a:t>
            </a:r>
            <a:br>
              <a:rPr lang="en-US" sz="2800" dirty="0" smtClean="0"/>
            </a:br>
            <a:r>
              <a:rPr lang="en-US" sz="2800" dirty="0" smtClean="0"/>
              <a:t>**</a:t>
            </a:r>
            <a:r>
              <a:rPr lang="en-US" sz="1800" i="1" dirty="0" smtClean="0"/>
              <a:t>Subject to Change</a:t>
            </a:r>
            <a:r>
              <a:rPr lang="en-US" sz="3000" i="1" dirty="0" smtClean="0"/>
              <a:t/>
            </a:r>
            <a:br>
              <a:rPr lang="en-US" sz="3000" i="1" dirty="0" smtClean="0"/>
            </a:br>
            <a:r>
              <a:rPr lang="en-US" sz="2800" i="1" dirty="0"/>
              <a:t/>
            </a:r>
            <a:br>
              <a:rPr lang="en-US" sz="2800" i="1" dirty="0"/>
            </a:br>
            <a:endParaRPr lang="en-US" sz="3000" i="1" dirty="0"/>
          </a:p>
        </p:txBody>
      </p:sp>
      <p:sp>
        <p:nvSpPr>
          <p:cNvPr id="3" name="Date Placeholder 2"/>
          <p:cNvSpPr>
            <a:spLocks noGrp="1"/>
          </p:cNvSpPr>
          <p:nvPr>
            <p:ph type="dt" sz="half" idx="12"/>
          </p:nvPr>
        </p:nvSpPr>
        <p:spPr/>
        <p:txBody>
          <a:bodyPr/>
          <a:lstStyle/>
          <a:p>
            <a:fld id="{E50B30B4-8BA1-E748-9630-47607DB342DA}" type="datetime1">
              <a:rPr lang="en-US" smtClean="0"/>
              <a:t>1/31/2014</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10</a:t>
            </a:fld>
            <a:endParaRPr lang="en-US" dirty="0"/>
          </a:p>
        </p:txBody>
      </p:sp>
      <p:graphicFrame>
        <p:nvGraphicFramePr>
          <p:cNvPr id="6" name="Content Placeholder 5"/>
          <p:cNvGraphicFramePr>
            <a:graphicFrameLocks noGrp="1"/>
          </p:cNvGraphicFramePr>
          <p:nvPr>
            <p:ph sz="half" idx="11"/>
            <p:extLst>
              <p:ext uri="{D42A27DB-BD31-4B8C-83A1-F6EECF244321}">
                <p14:modId xmlns:p14="http://schemas.microsoft.com/office/powerpoint/2010/main" val="4014408322"/>
              </p:ext>
            </p:extLst>
          </p:nvPr>
        </p:nvGraphicFramePr>
        <p:xfrm>
          <a:off x="2903782" y="1365663"/>
          <a:ext cx="3413890" cy="1292198"/>
        </p:xfrm>
        <a:graphic>
          <a:graphicData uri="http://schemas.openxmlformats.org/drawingml/2006/table">
            <a:tbl>
              <a:tblPr firstRow="1" bandRow="1">
                <a:tableStyleId>{5C22544A-7EE6-4342-B048-85BDC9FD1C3A}</a:tableStyleId>
              </a:tblPr>
              <a:tblGrid>
                <a:gridCol w="3413890"/>
              </a:tblGrid>
              <a:tr h="46910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Friday, 22 August</a:t>
                      </a:r>
                    </a:p>
                    <a:p>
                      <a:r>
                        <a:rPr lang="en-US" sz="400" dirty="0" smtClean="0"/>
                        <a:t>  </a:t>
                      </a:r>
                      <a:endParaRPr lang="en-US" sz="400" dirty="0"/>
                    </a:p>
                  </a:txBody>
                  <a:tcPr/>
                </a:tc>
              </a:tr>
              <a:tr h="228830">
                <a:tc>
                  <a:txBody>
                    <a:bodyPr/>
                    <a:lstStyle/>
                    <a:p>
                      <a:pPr algn="l" fontAlgn="ctr"/>
                      <a:r>
                        <a:rPr lang="en-US" sz="1100" b="1" i="0" u="none" strike="noStrike" dirty="0" smtClean="0">
                          <a:effectLst/>
                          <a:latin typeface="Arial"/>
                        </a:rPr>
                        <a:t>TA Sponsored</a:t>
                      </a:r>
                      <a:r>
                        <a:rPr lang="en-US" sz="1100" b="1" i="0" u="none" strike="noStrike" baseline="0" dirty="0" smtClean="0">
                          <a:effectLst/>
                          <a:latin typeface="Arial"/>
                        </a:rPr>
                        <a:t> Cocktail </a:t>
                      </a:r>
                      <a:r>
                        <a:rPr lang="en-US" sz="1100" b="1" i="0" u="none" strike="noStrike" dirty="0" smtClean="0">
                          <a:effectLst/>
                          <a:latin typeface="Arial"/>
                        </a:rPr>
                        <a:t>Reception       4:00 PM</a:t>
                      </a:r>
                      <a:endParaRPr lang="en-US" sz="1100" b="1" i="0" u="none" strike="noStrike" dirty="0">
                        <a:effectLst/>
                        <a:latin typeface="Arial"/>
                      </a:endParaRPr>
                    </a:p>
                  </a:txBody>
                  <a:tcPr marL="9525" marR="9525" marT="9525" marB="0" anchor="ctr"/>
                </a:tc>
              </a:tr>
              <a:tr h="203404">
                <a:tc>
                  <a:txBody>
                    <a:bodyPr/>
                    <a:lstStyle/>
                    <a:p>
                      <a:pPr algn="l" fontAlgn="ctr"/>
                      <a:r>
                        <a:rPr lang="en-US" sz="1100" b="1" i="0" u="none" strike="noStrike" dirty="0">
                          <a:effectLst/>
                          <a:latin typeface="Arial"/>
                        </a:rPr>
                        <a:t>Opening </a:t>
                      </a:r>
                      <a:r>
                        <a:rPr lang="en-US" sz="1100" b="1" i="0" u="none" strike="noStrike" dirty="0" smtClean="0">
                          <a:effectLst/>
                          <a:latin typeface="Arial"/>
                        </a:rPr>
                        <a:t>Ceremony / Dinner         </a:t>
                      </a:r>
                      <a:r>
                        <a:rPr lang="en-US" sz="1100" b="1" i="0" u="none" strike="noStrike" baseline="0" dirty="0" smtClean="0">
                          <a:effectLst/>
                          <a:latin typeface="Arial"/>
                        </a:rPr>
                        <a:t>         </a:t>
                      </a:r>
                      <a:r>
                        <a:rPr lang="en-US" sz="1100" b="1" i="0" u="none" strike="noStrike" dirty="0" smtClean="0">
                          <a:effectLst/>
                          <a:latin typeface="Arial"/>
                        </a:rPr>
                        <a:t>5:00 PM</a:t>
                      </a:r>
                      <a:endParaRPr lang="en-US" sz="1100" b="1" i="0" u="none" strike="noStrike" dirty="0">
                        <a:effectLst/>
                        <a:latin typeface="Arial"/>
                      </a:endParaRPr>
                    </a:p>
                  </a:txBody>
                  <a:tcPr marL="9525" marR="9525" marT="9525" marB="0" anchor="ctr"/>
                </a:tc>
              </a:tr>
              <a:tr h="195431">
                <a:tc>
                  <a:txBody>
                    <a:bodyPr/>
                    <a:lstStyle/>
                    <a:p>
                      <a:pPr algn="l" fontAlgn="ctr"/>
                      <a:r>
                        <a:rPr lang="en-US" sz="1100" b="1" i="0" u="none" strike="noStrike" dirty="0" smtClean="0">
                          <a:effectLst/>
                          <a:latin typeface="Arial"/>
                        </a:rPr>
                        <a:t>Entertainment                                          8:00 PM</a:t>
                      </a:r>
                      <a:endParaRPr lang="en-US" sz="1100" b="1" i="0" u="none" strike="noStrike" dirty="0">
                        <a:effectLst/>
                        <a:latin typeface="Arial"/>
                      </a:endParaRPr>
                    </a:p>
                  </a:txBody>
                  <a:tcPr marL="9525" marR="9525" marT="9525" marB="0" anchor="ctr"/>
                </a:tc>
              </a:tr>
              <a:tr h="195431">
                <a:tc>
                  <a:txBody>
                    <a:bodyPr/>
                    <a:lstStyle/>
                    <a:p>
                      <a:pPr algn="l" fontAlgn="ctr"/>
                      <a:endParaRPr lang="en-US" sz="1100" b="1" i="0" u="none" strike="noStrike" dirty="0">
                        <a:effectLst/>
                        <a:latin typeface="Arial"/>
                      </a:endParaRPr>
                    </a:p>
                  </a:txBody>
                  <a:tcPr marL="9525" marR="9525" marT="9525" marB="0" anchor="ctr"/>
                </a:tc>
              </a:tr>
            </a:tbl>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val="3843679574"/>
              </p:ext>
            </p:extLst>
          </p:nvPr>
        </p:nvGraphicFramePr>
        <p:xfrm>
          <a:off x="374904" y="2802576"/>
          <a:ext cx="3655972" cy="3560463"/>
        </p:xfrm>
        <a:graphic>
          <a:graphicData uri="http://schemas.openxmlformats.org/drawingml/2006/table">
            <a:tbl>
              <a:tblPr firstRow="1" bandRow="1">
                <a:tableStyleId>{5C22544A-7EE6-4342-B048-85BDC9FD1C3A}</a:tableStyleId>
              </a:tblPr>
              <a:tblGrid>
                <a:gridCol w="2359434"/>
                <a:gridCol w="1296538"/>
              </a:tblGrid>
              <a:tr h="442651">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t>Saturday, 23 August</a:t>
                      </a:r>
                    </a:p>
                    <a:p>
                      <a:endParaRPr lang="en-US" sz="500" b="1" dirty="0"/>
                    </a:p>
                  </a:txBody>
                  <a:tcPr/>
                </a:tc>
                <a:tc hMerge="1">
                  <a:txBody>
                    <a:bodyPr/>
                    <a:lstStyle/>
                    <a:p>
                      <a:endParaRPr lang="en-US" dirty="0"/>
                    </a:p>
                  </a:txBody>
                  <a:tcPr/>
                </a:tc>
              </a:tr>
              <a:tr h="277514">
                <a:tc>
                  <a:txBody>
                    <a:bodyPr/>
                    <a:lstStyle/>
                    <a:p>
                      <a:pPr algn="l" fontAlgn="ctr"/>
                      <a:r>
                        <a:rPr lang="en-US" sz="1100" b="1" i="0" u="none" strike="noStrike" dirty="0">
                          <a:effectLst/>
                          <a:latin typeface="Arial"/>
                        </a:rPr>
                        <a:t>Breakfast</a:t>
                      </a:r>
                    </a:p>
                  </a:txBody>
                  <a:tcPr marL="9525" marR="9525" marT="9525" marB="0" anchor="ctr"/>
                </a:tc>
                <a:tc>
                  <a:txBody>
                    <a:bodyPr/>
                    <a:lstStyle/>
                    <a:p>
                      <a:pPr algn="l" fontAlgn="ctr"/>
                      <a:r>
                        <a:rPr lang="en-US" sz="1100" b="0" i="0" u="none" strike="noStrike" dirty="0">
                          <a:effectLst/>
                          <a:latin typeface="Arial"/>
                        </a:rPr>
                        <a:t>6:30 AM</a:t>
                      </a:r>
                    </a:p>
                  </a:txBody>
                  <a:tcPr marL="9525" marR="9525" marT="9525" marB="0" anchor="ctr"/>
                </a:tc>
              </a:tr>
              <a:tr h="286603">
                <a:tc>
                  <a:txBody>
                    <a:bodyPr/>
                    <a:lstStyle/>
                    <a:p>
                      <a:pPr algn="l" fontAlgn="ctr"/>
                      <a:r>
                        <a:rPr lang="en-US" sz="1100" b="1" i="0" u="none" strike="noStrike" dirty="0">
                          <a:effectLst/>
                          <a:latin typeface="Arial"/>
                        </a:rPr>
                        <a:t>General Session </a:t>
                      </a:r>
                      <a:r>
                        <a:rPr lang="en-US" sz="1100" b="1" i="0" u="none" strike="noStrike" dirty="0" smtClean="0">
                          <a:effectLst/>
                          <a:latin typeface="Arial"/>
                        </a:rPr>
                        <a:t>Doors </a:t>
                      </a:r>
                      <a:r>
                        <a:rPr lang="en-US" sz="1100" b="1" i="0" u="none" strike="noStrike" dirty="0">
                          <a:effectLst/>
                          <a:latin typeface="Arial"/>
                        </a:rPr>
                        <a:t>Open</a:t>
                      </a:r>
                    </a:p>
                  </a:txBody>
                  <a:tcPr marL="9525" marR="9525" marT="9525" marB="0" anchor="ctr"/>
                </a:tc>
                <a:tc>
                  <a:txBody>
                    <a:bodyPr/>
                    <a:lstStyle/>
                    <a:p>
                      <a:pPr algn="l" fontAlgn="ctr"/>
                      <a:r>
                        <a:rPr lang="en-US" sz="1100" b="0" i="0" u="none" strike="noStrike" dirty="0">
                          <a:effectLst/>
                          <a:latin typeface="Arial"/>
                        </a:rPr>
                        <a:t>8:00 AM</a:t>
                      </a:r>
                    </a:p>
                  </a:txBody>
                  <a:tcPr marL="9525" marR="9525" marT="9525" marB="0" anchor="ctr"/>
                </a:tc>
              </a:tr>
              <a:tr h="177421">
                <a:tc>
                  <a:txBody>
                    <a:bodyPr/>
                    <a:lstStyle/>
                    <a:p>
                      <a:pPr algn="l" fontAlgn="b"/>
                      <a:r>
                        <a:rPr lang="en-US" sz="1100" b="1" i="0" u="none" strike="noStrike" dirty="0" smtClean="0">
                          <a:solidFill>
                            <a:srgbClr val="000000"/>
                          </a:solidFill>
                          <a:effectLst/>
                          <a:latin typeface="Arial"/>
                        </a:rPr>
                        <a:t>General Session</a:t>
                      </a:r>
                      <a:endParaRPr lang="en-US" sz="1400" b="1" i="0" u="none" strike="noStrike" dirty="0" smtClean="0">
                        <a:solidFill>
                          <a:srgbClr val="FF0000"/>
                        </a:solidFill>
                        <a:effectLst/>
                        <a:latin typeface="Arial"/>
                      </a:endParaRPr>
                    </a:p>
                    <a:p>
                      <a:pPr marL="171450" indent="-171450" algn="l" fontAlgn="b">
                        <a:buFont typeface="Arial" pitchFamily="34" charset="0"/>
                        <a:buChar char="•"/>
                      </a:pPr>
                      <a:r>
                        <a:rPr lang="en-US" sz="1100" b="1" i="0" u="none" strike="noStrike" dirty="0" smtClean="0">
                          <a:solidFill>
                            <a:srgbClr val="000000"/>
                          </a:solidFill>
                          <a:effectLst/>
                          <a:latin typeface="Arial"/>
                        </a:rPr>
                        <a:t>IEEE President</a:t>
                      </a:r>
                    </a:p>
                    <a:p>
                      <a:pPr marL="171450" indent="-171450" algn="l" fontAlgn="b">
                        <a:buFont typeface="Arial" pitchFamily="34" charset="0"/>
                        <a:buChar char="•"/>
                      </a:pPr>
                      <a:r>
                        <a:rPr lang="en-US" sz="1100" b="1" i="0" u="none" strike="noStrike" dirty="0" smtClean="0">
                          <a:solidFill>
                            <a:srgbClr val="000000"/>
                          </a:solidFill>
                          <a:effectLst/>
                          <a:latin typeface="Arial"/>
                        </a:rPr>
                        <a:t>Keynote Speaker</a:t>
                      </a:r>
                    </a:p>
                    <a:p>
                      <a:pPr marL="171450" indent="-171450" algn="l" fontAlgn="b">
                        <a:buFont typeface="Arial" pitchFamily="34" charset="0"/>
                        <a:buChar char="•"/>
                      </a:pPr>
                      <a:r>
                        <a:rPr lang="en-US" sz="1100" b="1" i="0" u="none" strike="noStrike" dirty="0" smtClean="0">
                          <a:solidFill>
                            <a:srgbClr val="000000"/>
                          </a:solidFill>
                          <a:effectLst/>
                          <a:latin typeface="Arial"/>
                        </a:rPr>
                        <a:t>VP MGA</a:t>
                      </a:r>
                    </a:p>
                    <a:p>
                      <a:pPr marL="171450" indent="-171450" algn="l" fontAlgn="b">
                        <a:buFont typeface="Arial" pitchFamily="34" charset="0"/>
                        <a:buChar char="•"/>
                      </a:pPr>
                      <a:r>
                        <a:rPr lang="en-US" sz="1100" b="1" i="0" u="none" strike="noStrike" dirty="0" smtClean="0">
                          <a:solidFill>
                            <a:srgbClr val="000000"/>
                          </a:solidFill>
                          <a:effectLst/>
                          <a:latin typeface="Arial"/>
                        </a:rPr>
                        <a:t>Ignite SC2014</a:t>
                      </a:r>
                      <a:endParaRPr lang="en-US" sz="1100" b="1" i="0" u="none" strike="noStrike" dirty="0">
                        <a:solidFill>
                          <a:srgbClr val="000000"/>
                        </a:solidFill>
                        <a:effectLst/>
                        <a:latin typeface="Arial"/>
                      </a:endParaRPr>
                    </a:p>
                  </a:txBody>
                  <a:tcPr marL="9525" marR="9525" marT="9525" marB="0" anchor="b"/>
                </a:tc>
                <a:tc>
                  <a:txBody>
                    <a:bodyPr/>
                    <a:lstStyle/>
                    <a:p>
                      <a:pPr algn="l" fontAlgn="ctr"/>
                      <a:r>
                        <a:rPr lang="en-US" sz="1100" b="0" i="0" u="none" strike="noStrike" dirty="0">
                          <a:effectLst/>
                          <a:latin typeface="Arial"/>
                        </a:rPr>
                        <a:t>8:30 </a:t>
                      </a:r>
                      <a:r>
                        <a:rPr lang="en-US" sz="1100" b="0" i="0" u="none" strike="noStrike" dirty="0" smtClean="0">
                          <a:effectLst/>
                          <a:latin typeface="Arial"/>
                        </a:rPr>
                        <a:t>AM  - 11:50 AM</a:t>
                      </a:r>
                      <a:endParaRPr lang="en-US" sz="1100" b="0" i="0" u="none" strike="noStrike" dirty="0">
                        <a:effectLst/>
                        <a:latin typeface="Arial"/>
                      </a:endParaRPr>
                    </a:p>
                  </a:txBody>
                  <a:tcPr marL="9525" marR="9525" marT="9525" marB="0" anchor="ctr"/>
                </a:tc>
              </a:tr>
              <a:tr h="272955">
                <a:tc>
                  <a:txBody>
                    <a:bodyPr/>
                    <a:lstStyle/>
                    <a:p>
                      <a:pPr algn="l" fontAlgn="ctr"/>
                      <a:r>
                        <a:rPr lang="en-US" sz="1100" b="1" i="0" u="none" strike="noStrike" dirty="0" smtClean="0">
                          <a:effectLst/>
                          <a:latin typeface="Arial"/>
                        </a:rPr>
                        <a:t>Coffee Break</a:t>
                      </a:r>
                      <a:endParaRPr lang="en-US" sz="1100" b="1" i="0" u="none" strike="noStrike" dirty="0">
                        <a:effectLst/>
                        <a:latin typeface="Arial"/>
                      </a:endParaRPr>
                    </a:p>
                  </a:txBody>
                  <a:tcPr marL="9525" marR="9525" marT="9525" marB="0" anchor="ctr"/>
                </a:tc>
                <a:tc>
                  <a:txBody>
                    <a:bodyPr/>
                    <a:lstStyle/>
                    <a:p>
                      <a:pPr algn="l" fontAlgn="ctr"/>
                      <a:r>
                        <a:rPr lang="en-US" sz="1100" b="0" i="0" u="none" strike="noStrike" dirty="0" smtClean="0">
                          <a:effectLst/>
                          <a:latin typeface="Arial"/>
                        </a:rPr>
                        <a:t>9:45</a:t>
                      </a:r>
                      <a:r>
                        <a:rPr lang="en-US" sz="1100" b="0" i="0" u="none" strike="noStrike" baseline="0" dirty="0" smtClean="0">
                          <a:effectLst/>
                          <a:latin typeface="Arial"/>
                        </a:rPr>
                        <a:t> </a:t>
                      </a:r>
                      <a:r>
                        <a:rPr lang="en-US" sz="1100" b="0" i="0" u="none" strike="noStrike" dirty="0" smtClean="0">
                          <a:effectLst/>
                          <a:latin typeface="Arial"/>
                        </a:rPr>
                        <a:t>AM </a:t>
                      </a:r>
                      <a:endParaRPr lang="en-US" sz="1100" b="0" i="0" u="none" strike="noStrike" dirty="0">
                        <a:effectLst/>
                        <a:latin typeface="Arial"/>
                      </a:endParaRPr>
                    </a:p>
                  </a:txBody>
                  <a:tcPr marL="9525" marR="9525" marT="9525" marB="0" anchor="ctr"/>
                </a:tc>
              </a:tr>
              <a:tr h="259307">
                <a:tc>
                  <a:txBody>
                    <a:bodyPr/>
                    <a:lstStyle/>
                    <a:p>
                      <a:pPr algn="l" fontAlgn="ctr"/>
                      <a:r>
                        <a:rPr lang="en-US" sz="1100" b="1" i="0" u="none" strike="noStrike" dirty="0">
                          <a:effectLst/>
                          <a:latin typeface="Arial"/>
                        </a:rPr>
                        <a:t>Lunch </a:t>
                      </a:r>
                      <a:r>
                        <a:rPr lang="en-US" sz="1100" b="1" i="0" u="none" strike="noStrike" dirty="0" smtClean="0">
                          <a:effectLst/>
                          <a:latin typeface="Arial"/>
                        </a:rPr>
                        <a:t>/ Exhibits Open</a:t>
                      </a:r>
                      <a:endParaRPr lang="en-US" sz="1100" b="1" i="0" u="none" strike="noStrike" dirty="0">
                        <a:solidFill>
                          <a:srgbClr val="FF0000"/>
                        </a:solidFill>
                        <a:effectLst/>
                        <a:latin typeface="Arial"/>
                      </a:endParaRPr>
                    </a:p>
                  </a:txBody>
                  <a:tcPr marL="9525" marR="9525" marT="9525" marB="0" anchor="ctr"/>
                </a:tc>
                <a:tc>
                  <a:txBody>
                    <a:bodyPr/>
                    <a:lstStyle/>
                    <a:p>
                      <a:pPr algn="l" fontAlgn="ctr"/>
                      <a:r>
                        <a:rPr lang="en-US" sz="1100" b="0" i="0" u="none" strike="noStrike" dirty="0" smtClean="0">
                          <a:effectLst/>
                          <a:latin typeface="Arial"/>
                        </a:rPr>
                        <a:t>11:50 AM </a:t>
                      </a:r>
                      <a:endParaRPr lang="en-US" sz="1100" b="0" i="0" u="none" strike="noStrike" dirty="0">
                        <a:effectLst/>
                        <a:latin typeface="Arial"/>
                      </a:endParaRPr>
                    </a:p>
                  </a:txBody>
                  <a:tcPr marL="9525" marR="9525" marT="9525" marB="0" anchor="ctr"/>
                </a:tc>
              </a:tr>
              <a:tr h="245660">
                <a:tc>
                  <a:txBody>
                    <a:bodyPr/>
                    <a:lstStyle/>
                    <a:p>
                      <a:pPr algn="l" fontAlgn="ctr"/>
                      <a:r>
                        <a:rPr lang="en-US" sz="1100" b="1" i="0" u="none" strike="noStrike" dirty="0">
                          <a:solidFill>
                            <a:schemeClr val="tx1"/>
                          </a:solidFill>
                          <a:effectLst/>
                          <a:latin typeface="Arial"/>
                        </a:rPr>
                        <a:t>Breakout Session </a:t>
                      </a:r>
                      <a:r>
                        <a:rPr lang="en-US" sz="1100" b="1" i="0" u="none" strike="noStrike" dirty="0" smtClean="0">
                          <a:solidFill>
                            <a:schemeClr val="tx1"/>
                          </a:solidFill>
                          <a:effectLst/>
                          <a:latin typeface="Arial"/>
                        </a:rPr>
                        <a:t>1</a:t>
                      </a:r>
                      <a:endParaRPr lang="en-US" sz="1100" b="1" i="0" u="none" strike="noStrike" dirty="0">
                        <a:solidFill>
                          <a:schemeClr val="tx1"/>
                        </a:solidFill>
                        <a:effectLst/>
                        <a:latin typeface="Arial"/>
                      </a:endParaRPr>
                    </a:p>
                  </a:txBody>
                  <a:tcPr marL="9525" marR="9525" marT="9525" marB="0" anchor="ctr"/>
                </a:tc>
                <a:tc>
                  <a:txBody>
                    <a:bodyPr/>
                    <a:lstStyle/>
                    <a:p>
                      <a:pPr algn="l" fontAlgn="ctr"/>
                      <a:r>
                        <a:rPr lang="en-US" sz="1100" b="0" i="0" u="none" strike="noStrike" dirty="0" smtClean="0">
                          <a:effectLst/>
                          <a:latin typeface="Arial"/>
                        </a:rPr>
                        <a:t>1:30</a:t>
                      </a:r>
                      <a:r>
                        <a:rPr lang="en-US" sz="1100" b="0" i="0" u="none" strike="noStrike" baseline="0" dirty="0" smtClean="0">
                          <a:effectLst/>
                          <a:latin typeface="Arial"/>
                        </a:rPr>
                        <a:t> </a:t>
                      </a:r>
                      <a:r>
                        <a:rPr lang="en-US" sz="1100" b="0" i="0" u="none" strike="noStrike" dirty="0" smtClean="0">
                          <a:effectLst/>
                          <a:latin typeface="Arial"/>
                        </a:rPr>
                        <a:t>PM</a:t>
                      </a:r>
                      <a:endParaRPr lang="en-US" sz="1100" b="0" i="0" u="none" strike="noStrike" dirty="0">
                        <a:effectLst/>
                        <a:latin typeface="Arial"/>
                      </a:endParaRPr>
                    </a:p>
                  </a:txBody>
                  <a:tcPr marL="9525" marR="9525" marT="9525" marB="0" anchor="ctr"/>
                </a:tc>
              </a:tr>
              <a:tr h="218364">
                <a:tc>
                  <a:txBody>
                    <a:bodyPr/>
                    <a:lstStyle/>
                    <a:p>
                      <a:pPr algn="l" fontAlgn="ctr"/>
                      <a:r>
                        <a:rPr lang="en-US" sz="1100" b="1" i="0" u="none" strike="noStrike" dirty="0" smtClean="0">
                          <a:effectLst/>
                          <a:latin typeface="Arial"/>
                        </a:rPr>
                        <a:t>Coffee Break &amp; Open Exhibits</a:t>
                      </a:r>
                      <a:endParaRPr lang="en-US" sz="1100" b="1" i="0" u="none" strike="noStrike" dirty="0">
                        <a:effectLst/>
                        <a:latin typeface="Arial"/>
                      </a:endParaRPr>
                    </a:p>
                  </a:txBody>
                  <a:tcPr marL="9525" marR="9525" marT="9525" marB="0" anchor="ctr"/>
                </a:tc>
                <a:tc>
                  <a:txBody>
                    <a:bodyPr/>
                    <a:lstStyle/>
                    <a:p>
                      <a:pPr algn="l" fontAlgn="ctr"/>
                      <a:r>
                        <a:rPr lang="en-US" sz="1100" b="0" i="0" u="none" strike="noStrike" dirty="0" smtClean="0">
                          <a:effectLst/>
                          <a:latin typeface="Arial"/>
                        </a:rPr>
                        <a:t>2:45 </a:t>
                      </a:r>
                      <a:r>
                        <a:rPr lang="en-US" sz="1100" b="0" i="0" u="none" strike="noStrike" dirty="0">
                          <a:effectLst/>
                          <a:latin typeface="Arial"/>
                        </a:rPr>
                        <a:t>PM</a:t>
                      </a:r>
                    </a:p>
                  </a:txBody>
                  <a:tcPr marL="9525" marR="9525" marT="9525" marB="0" anchor="ctr"/>
                </a:tc>
              </a:tr>
              <a:tr h="259308">
                <a:tc>
                  <a:txBody>
                    <a:bodyPr/>
                    <a:lstStyle/>
                    <a:p>
                      <a:pPr algn="l" fontAlgn="ctr"/>
                      <a:r>
                        <a:rPr lang="en-US" sz="1100" b="1" i="0" u="none" strike="noStrike" dirty="0">
                          <a:solidFill>
                            <a:schemeClr val="tx1"/>
                          </a:solidFill>
                          <a:effectLst/>
                          <a:latin typeface="Arial"/>
                        </a:rPr>
                        <a:t>Breakout Session </a:t>
                      </a:r>
                      <a:r>
                        <a:rPr lang="en-US" sz="1100" b="1" i="0" u="none" strike="noStrike" dirty="0" smtClean="0">
                          <a:solidFill>
                            <a:schemeClr val="tx1"/>
                          </a:solidFill>
                          <a:effectLst/>
                          <a:latin typeface="Arial"/>
                        </a:rPr>
                        <a:t>2</a:t>
                      </a:r>
                      <a:endParaRPr lang="en-US" sz="1100" b="1" i="0" u="none" strike="noStrike" dirty="0">
                        <a:solidFill>
                          <a:schemeClr val="tx1"/>
                        </a:solidFill>
                        <a:effectLst/>
                        <a:latin typeface="Arial"/>
                      </a:endParaRPr>
                    </a:p>
                  </a:txBody>
                  <a:tcPr marL="9525" marR="9525" marT="9525" marB="0" anchor="ctr"/>
                </a:tc>
                <a:tc>
                  <a:txBody>
                    <a:bodyPr/>
                    <a:lstStyle/>
                    <a:p>
                      <a:pPr algn="l" fontAlgn="ctr"/>
                      <a:r>
                        <a:rPr lang="en-US" sz="1100" b="0" i="0" u="none" strike="noStrike" dirty="0" smtClean="0">
                          <a:effectLst/>
                          <a:latin typeface="Arial"/>
                        </a:rPr>
                        <a:t>3:45 </a:t>
                      </a:r>
                      <a:r>
                        <a:rPr lang="en-US" sz="1100" b="0" i="0" u="none" strike="noStrike" dirty="0">
                          <a:effectLst/>
                          <a:latin typeface="Arial"/>
                        </a:rPr>
                        <a:t>PM</a:t>
                      </a:r>
                    </a:p>
                  </a:txBody>
                  <a:tcPr marL="9525" marR="9525" marT="9525" marB="0" anchor="ctr"/>
                </a:tc>
              </a:tr>
              <a:tr h="245659">
                <a:tc>
                  <a:txBody>
                    <a:bodyPr/>
                    <a:lstStyle/>
                    <a:p>
                      <a:pPr algn="l" fontAlgn="ctr"/>
                      <a:r>
                        <a:rPr lang="en-US" sz="1100" b="1" i="0" u="none" strike="noStrike" dirty="0">
                          <a:effectLst/>
                          <a:latin typeface="Arial"/>
                        </a:rPr>
                        <a:t>Saturday Program Ends</a:t>
                      </a:r>
                    </a:p>
                  </a:txBody>
                  <a:tcPr marL="9525" marR="9525" marT="9525" marB="0" anchor="ctr"/>
                </a:tc>
                <a:tc>
                  <a:txBody>
                    <a:bodyPr/>
                    <a:lstStyle/>
                    <a:p>
                      <a:pPr algn="l" fontAlgn="ctr"/>
                      <a:r>
                        <a:rPr lang="en-US" sz="1100" b="0" i="0" u="none" strike="noStrike" dirty="0" smtClean="0">
                          <a:effectLst/>
                          <a:latin typeface="Arial"/>
                        </a:rPr>
                        <a:t>5:00 </a:t>
                      </a:r>
                      <a:r>
                        <a:rPr lang="en-US" sz="1100" b="0" i="0" u="none" strike="noStrike" dirty="0">
                          <a:effectLst/>
                          <a:latin typeface="Arial"/>
                        </a:rPr>
                        <a:t>PM</a:t>
                      </a:r>
                    </a:p>
                  </a:txBody>
                  <a:tcPr marL="9525" marR="9525" marT="9525" marB="0" anchor="ctr"/>
                </a:tc>
              </a:tr>
              <a:tr h="204717">
                <a:tc>
                  <a:txBody>
                    <a:bodyPr/>
                    <a:lstStyle/>
                    <a:p>
                      <a:pPr algn="l" fontAlgn="ctr"/>
                      <a:r>
                        <a:rPr lang="en-US" sz="1100" b="1" i="0" u="none" strike="noStrike" dirty="0">
                          <a:effectLst/>
                          <a:latin typeface="Arial"/>
                        </a:rPr>
                        <a:t>Honor Ceremony Starts</a:t>
                      </a:r>
                    </a:p>
                  </a:txBody>
                  <a:tcPr marL="9525" marR="9525" marT="9525" marB="0" anchor="ctr"/>
                </a:tc>
                <a:tc>
                  <a:txBody>
                    <a:bodyPr/>
                    <a:lstStyle/>
                    <a:p>
                      <a:pPr algn="l" fontAlgn="ctr"/>
                      <a:r>
                        <a:rPr lang="en-US" sz="1100" b="0" i="0" u="none" strike="noStrike" dirty="0" smtClean="0">
                          <a:effectLst/>
                          <a:latin typeface="Arial"/>
                        </a:rPr>
                        <a:t>6:0</a:t>
                      </a:r>
                      <a:r>
                        <a:rPr lang="en-US" sz="1100" b="0" i="0" u="none" strike="noStrike" baseline="0" dirty="0" smtClean="0">
                          <a:effectLst/>
                          <a:latin typeface="Arial"/>
                        </a:rPr>
                        <a:t>0 PM</a:t>
                      </a:r>
                      <a:endParaRPr lang="en-US" sz="1100" b="0" i="0" u="none" strike="noStrike" dirty="0">
                        <a:effectLst/>
                        <a:latin typeface="Arial"/>
                      </a:endParaRPr>
                    </a:p>
                  </a:txBody>
                  <a:tcPr marL="9525" marR="9525" marT="9525" marB="0" anchor="ctr"/>
                </a:tc>
              </a:tr>
            </a:tbl>
          </a:graphicData>
        </a:graphic>
      </p:graphicFrame>
      <p:graphicFrame>
        <p:nvGraphicFramePr>
          <p:cNvPr id="8" name="Content Placeholder 5"/>
          <p:cNvGraphicFramePr>
            <a:graphicFrameLocks/>
          </p:cNvGraphicFramePr>
          <p:nvPr>
            <p:extLst>
              <p:ext uri="{D42A27DB-BD31-4B8C-83A1-F6EECF244321}">
                <p14:modId xmlns:p14="http://schemas.microsoft.com/office/powerpoint/2010/main" val="226303086"/>
              </p:ext>
            </p:extLst>
          </p:nvPr>
        </p:nvGraphicFramePr>
        <p:xfrm>
          <a:off x="5084060" y="2731325"/>
          <a:ext cx="3849341" cy="3938316"/>
        </p:xfrm>
        <a:graphic>
          <a:graphicData uri="http://schemas.openxmlformats.org/drawingml/2006/table">
            <a:tbl>
              <a:tblPr firstRow="1" bandRow="1">
                <a:tableStyleId>{5C22544A-7EE6-4342-B048-85BDC9FD1C3A}</a:tableStyleId>
              </a:tblPr>
              <a:tblGrid>
                <a:gridCol w="2497539"/>
                <a:gridCol w="1351802"/>
              </a:tblGrid>
              <a:tr h="409790">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t>Sunday, 24 August</a:t>
                      </a:r>
                    </a:p>
                    <a:p>
                      <a:endParaRPr lang="en-US" sz="600" b="1" dirty="0"/>
                    </a:p>
                  </a:txBody>
                  <a:tcPr/>
                </a:tc>
                <a:tc hMerge="1">
                  <a:txBody>
                    <a:bodyPr/>
                    <a:lstStyle/>
                    <a:p>
                      <a:endParaRPr lang="en-US" dirty="0"/>
                    </a:p>
                  </a:txBody>
                  <a:tcPr/>
                </a:tc>
              </a:tr>
              <a:tr h="376895">
                <a:tc>
                  <a:txBody>
                    <a:bodyPr/>
                    <a:lstStyle/>
                    <a:p>
                      <a:pPr algn="l" fontAlgn="ctr"/>
                      <a:r>
                        <a:rPr lang="en-US" sz="1100" b="1" i="0" u="none" strike="noStrike" dirty="0">
                          <a:effectLst/>
                          <a:latin typeface="Arial"/>
                        </a:rPr>
                        <a:t>Exhibit Hall </a:t>
                      </a:r>
                      <a:r>
                        <a:rPr lang="en-US" sz="1100" b="1" i="0" u="none" strike="noStrike" dirty="0" smtClean="0">
                          <a:effectLst/>
                          <a:latin typeface="Arial"/>
                        </a:rPr>
                        <a:t>Open</a:t>
                      </a:r>
                      <a:endParaRPr lang="en-US" sz="1100" b="1" i="0" u="none" strike="noStrike" dirty="0">
                        <a:effectLst/>
                        <a:latin typeface="Arial"/>
                      </a:endParaRPr>
                    </a:p>
                  </a:txBody>
                  <a:tcPr marL="9525" marR="9525" marT="9525" marB="0" anchor="ctr"/>
                </a:tc>
                <a:tc>
                  <a:txBody>
                    <a:bodyPr/>
                    <a:lstStyle/>
                    <a:p>
                      <a:pPr algn="l" fontAlgn="ctr"/>
                      <a:r>
                        <a:rPr lang="en-US" sz="1100" b="0" i="0" u="none" strike="noStrike" dirty="0" smtClean="0">
                          <a:effectLst/>
                          <a:latin typeface="Arial"/>
                        </a:rPr>
                        <a:t>6:30</a:t>
                      </a:r>
                      <a:r>
                        <a:rPr lang="en-US" sz="1100" b="0" i="0" u="none" strike="noStrike" baseline="0" dirty="0" smtClean="0">
                          <a:effectLst/>
                          <a:latin typeface="Arial"/>
                        </a:rPr>
                        <a:t> AM to </a:t>
                      </a:r>
                      <a:r>
                        <a:rPr lang="en-US" sz="1100" b="0" i="0" u="none" strike="noStrike" dirty="0" smtClean="0">
                          <a:effectLst/>
                          <a:latin typeface="Arial"/>
                        </a:rPr>
                        <a:t>5:00 PM</a:t>
                      </a:r>
                      <a:endParaRPr lang="en-US" sz="1100" b="0" i="0" u="none" strike="noStrike" dirty="0">
                        <a:effectLst/>
                        <a:latin typeface="Arial"/>
                      </a:endParaRPr>
                    </a:p>
                  </a:txBody>
                  <a:tcPr marL="9525" marR="9525" marT="9525" marB="0" anchor="ctr"/>
                </a:tc>
              </a:tr>
              <a:tr h="282045">
                <a:tc>
                  <a:txBody>
                    <a:bodyPr/>
                    <a:lstStyle/>
                    <a:p>
                      <a:pPr algn="l" fontAlgn="ctr"/>
                      <a:r>
                        <a:rPr lang="en-US" sz="1100" b="1" i="0" u="none" strike="noStrike" dirty="0">
                          <a:solidFill>
                            <a:schemeClr val="tx1"/>
                          </a:solidFill>
                          <a:effectLst/>
                          <a:latin typeface="Arial"/>
                        </a:rPr>
                        <a:t>Breakfast</a:t>
                      </a:r>
                    </a:p>
                  </a:txBody>
                  <a:tcPr marL="9525" marR="9525" marT="9525" marB="0" anchor="ctr"/>
                </a:tc>
                <a:tc>
                  <a:txBody>
                    <a:bodyPr/>
                    <a:lstStyle/>
                    <a:p>
                      <a:pPr algn="l" fontAlgn="ctr"/>
                      <a:r>
                        <a:rPr lang="en-US" sz="1100" b="0" i="0" u="none" strike="noStrike" dirty="0">
                          <a:effectLst/>
                          <a:latin typeface="Arial"/>
                        </a:rPr>
                        <a:t>6:30 AM</a:t>
                      </a:r>
                    </a:p>
                  </a:txBody>
                  <a:tcPr marL="9525" marR="9525" marT="9525" marB="0" anchor="ctr"/>
                </a:tc>
              </a:tr>
              <a:tr h="291282">
                <a:tc>
                  <a:txBody>
                    <a:bodyPr/>
                    <a:lstStyle/>
                    <a:p>
                      <a:pPr algn="l" fontAlgn="ctr"/>
                      <a:r>
                        <a:rPr lang="en-US" sz="1100" b="1" i="0" u="none" strike="noStrike" dirty="0">
                          <a:solidFill>
                            <a:schemeClr val="tx1"/>
                          </a:solidFill>
                          <a:effectLst/>
                          <a:latin typeface="Arial"/>
                        </a:rPr>
                        <a:t>Breakout Session </a:t>
                      </a:r>
                      <a:r>
                        <a:rPr lang="en-US" sz="1100" b="1" i="0" u="none" strike="noStrike" dirty="0" smtClean="0">
                          <a:solidFill>
                            <a:schemeClr val="tx1"/>
                          </a:solidFill>
                          <a:effectLst/>
                          <a:latin typeface="Arial"/>
                        </a:rPr>
                        <a:t>3</a:t>
                      </a:r>
                      <a:endParaRPr lang="en-US" sz="1100" b="1" i="0" u="none" strike="noStrike" dirty="0">
                        <a:solidFill>
                          <a:schemeClr val="tx1"/>
                        </a:solidFill>
                        <a:effectLst/>
                        <a:latin typeface="Arial"/>
                      </a:endParaRPr>
                    </a:p>
                  </a:txBody>
                  <a:tcPr marL="9525" marR="9525" marT="9525" marB="0" anchor="ctr"/>
                </a:tc>
                <a:tc>
                  <a:txBody>
                    <a:bodyPr/>
                    <a:lstStyle/>
                    <a:p>
                      <a:pPr algn="l" fontAlgn="ctr"/>
                      <a:r>
                        <a:rPr lang="en-US" sz="1100" b="0" i="0" u="none" strike="noStrike" dirty="0">
                          <a:effectLst/>
                          <a:latin typeface="Arial"/>
                        </a:rPr>
                        <a:t>8:00 AM</a:t>
                      </a:r>
                    </a:p>
                  </a:txBody>
                  <a:tcPr marL="9525" marR="9525" marT="9525" marB="0" anchor="ctr"/>
                </a:tc>
              </a:tr>
              <a:tr h="180317">
                <a:tc>
                  <a:txBody>
                    <a:bodyPr/>
                    <a:lstStyle/>
                    <a:p>
                      <a:pPr algn="l" fontAlgn="ctr"/>
                      <a:r>
                        <a:rPr lang="en-US" sz="1100" b="1" i="0" u="none" strike="noStrike" dirty="0" smtClean="0">
                          <a:solidFill>
                            <a:schemeClr val="tx1"/>
                          </a:solidFill>
                          <a:effectLst/>
                          <a:latin typeface="Arial"/>
                        </a:rPr>
                        <a:t>Coffee </a:t>
                      </a:r>
                      <a:r>
                        <a:rPr lang="en-US" sz="1100" b="1" i="0" u="none" strike="noStrike" dirty="0">
                          <a:solidFill>
                            <a:schemeClr val="tx1"/>
                          </a:solidFill>
                          <a:effectLst/>
                          <a:latin typeface="Arial"/>
                        </a:rPr>
                        <a:t>Break &amp; </a:t>
                      </a:r>
                      <a:r>
                        <a:rPr lang="en-US" sz="1100" b="1" i="0" u="none" strike="noStrike" dirty="0" smtClean="0">
                          <a:solidFill>
                            <a:schemeClr val="tx1"/>
                          </a:solidFill>
                          <a:effectLst/>
                          <a:latin typeface="Arial"/>
                        </a:rPr>
                        <a:t>Open Exhibits</a:t>
                      </a:r>
                      <a:endParaRPr lang="en-US" sz="1100" b="1" i="0" u="none" strike="noStrike" dirty="0">
                        <a:solidFill>
                          <a:schemeClr val="tx1"/>
                        </a:solidFill>
                        <a:effectLst/>
                        <a:latin typeface="Arial"/>
                      </a:endParaRPr>
                    </a:p>
                  </a:txBody>
                  <a:tcPr marL="9525" marR="9525" marT="9525" marB="0" anchor="ctr"/>
                </a:tc>
                <a:tc>
                  <a:txBody>
                    <a:bodyPr/>
                    <a:lstStyle/>
                    <a:p>
                      <a:pPr algn="l" fontAlgn="ctr"/>
                      <a:r>
                        <a:rPr lang="en-US" sz="1100" b="0" i="0" u="none" strike="noStrike" dirty="0">
                          <a:effectLst/>
                          <a:latin typeface="Arial"/>
                        </a:rPr>
                        <a:t>9:15 AM</a:t>
                      </a:r>
                    </a:p>
                  </a:txBody>
                  <a:tcPr marL="9525" marR="9525" marT="9525" marB="0" anchor="ctr"/>
                </a:tc>
              </a:tr>
              <a:tr h="277411">
                <a:tc>
                  <a:txBody>
                    <a:bodyPr/>
                    <a:lstStyle/>
                    <a:p>
                      <a:pPr algn="l" fontAlgn="ctr"/>
                      <a:r>
                        <a:rPr lang="en-US" sz="1100" b="1" i="0" u="none" strike="noStrike" dirty="0">
                          <a:solidFill>
                            <a:schemeClr val="tx1"/>
                          </a:solidFill>
                          <a:effectLst/>
                          <a:latin typeface="Arial"/>
                        </a:rPr>
                        <a:t>Breakout Session </a:t>
                      </a:r>
                      <a:r>
                        <a:rPr lang="en-US" sz="1100" b="1" i="0" u="none" strike="noStrike" dirty="0" smtClean="0">
                          <a:solidFill>
                            <a:schemeClr val="tx1"/>
                          </a:solidFill>
                          <a:effectLst/>
                          <a:latin typeface="Arial"/>
                        </a:rPr>
                        <a:t>4</a:t>
                      </a:r>
                      <a:endParaRPr lang="en-US" sz="1100" b="1" i="0" u="none" strike="noStrike" dirty="0">
                        <a:solidFill>
                          <a:schemeClr val="tx1"/>
                        </a:solidFill>
                        <a:effectLst/>
                        <a:latin typeface="Arial"/>
                      </a:endParaRPr>
                    </a:p>
                  </a:txBody>
                  <a:tcPr marL="9525" marR="9525" marT="9525" marB="0" anchor="ctr"/>
                </a:tc>
                <a:tc>
                  <a:txBody>
                    <a:bodyPr/>
                    <a:lstStyle/>
                    <a:p>
                      <a:pPr algn="l" fontAlgn="ctr"/>
                      <a:r>
                        <a:rPr lang="en-US" sz="1100" b="0" i="0" u="none" strike="noStrike" dirty="0">
                          <a:effectLst/>
                          <a:latin typeface="Arial"/>
                        </a:rPr>
                        <a:t>10:15 AM</a:t>
                      </a:r>
                    </a:p>
                  </a:txBody>
                  <a:tcPr marL="9525" marR="9525" marT="9525" marB="0" anchor="ctr"/>
                </a:tc>
              </a:tr>
              <a:tr h="350434">
                <a:tc>
                  <a:txBody>
                    <a:bodyPr/>
                    <a:lstStyle/>
                    <a:p>
                      <a:pPr algn="l" fontAlgn="ctr"/>
                      <a:r>
                        <a:rPr lang="en-US" sz="1100" b="1" i="0" u="none" strike="noStrike" dirty="0">
                          <a:solidFill>
                            <a:schemeClr val="tx1"/>
                          </a:solidFill>
                          <a:effectLst/>
                          <a:latin typeface="Arial"/>
                        </a:rPr>
                        <a:t>Lunch and Exhibits </a:t>
                      </a:r>
                      <a:endParaRPr lang="en-US" sz="1100" b="1" i="0" u="none" strike="noStrike" dirty="0" smtClean="0">
                        <a:solidFill>
                          <a:schemeClr val="tx1"/>
                        </a:solidFill>
                        <a:effectLst/>
                        <a:latin typeface="Arial"/>
                      </a:endParaRPr>
                    </a:p>
                    <a:p>
                      <a:pPr algn="l" fontAlgn="ctr"/>
                      <a:r>
                        <a:rPr lang="en-US" sz="1100" b="1" i="0" u="none" strike="noStrike" dirty="0" smtClean="0">
                          <a:solidFill>
                            <a:schemeClr val="tx1"/>
                          </a:solidFill>
                          <a:effectLst/>
                          <a:latin typeface="Arial"/>
                        </a:rPr>
                        <a:t>!!</a:t>
                      </a:r>
                      <a:r>
                        <a:rPr lang="en-US" sz="1100" b="1" i="0" u="none" strike="noStrike" baseline="0" dirty="0" smtClean="0">
                          <a:solidFill>
                            <a:schemeClr val="tx1"/>
                          </a:solidFill>
                          <a:effectLst/>
                          <a:latin typeface="Arial"/>
                        </a:rPr>
                        <a:t> </a:t>
                      </a:r>
                      <a:r>
                        <a:rPr lang="en-US" sz="1100" b="1" i="0" u="none" strike="noStrike" dirty="0" smtClean="0">
                          <a:solidFill>
                            <a:schemeClr val="tx1"/>
                          </a:solidFill>
                          <a:effectLst/>
                          <a:latin typeface="Arial"/>
                        </a:rPr>
                        <a:t>VOTING ENDS</a:t>
                      </a:r>
                      <a:r>
                        <a:rPr lang="en-US" sz="1100" b="1" i="0" u="none" strike="noStrike" baseline="0" dirty="0" smtClean="0">
                          <a:solidFill>
                            <a:schemeClr val="tx1"/>
                          </a:solidFill>
                          <a:effectLst/>
                          <a:latin typeface="Arial"/>
                        </a:rPr>
                        <a:t> !!</a:t>
                      </a:r>
                      <a:endParaRPr lang="en-US" sz="1100" b="1" i="0" u="none" strike="noStrike" dirty="0">
                        <a:solidFill>
                          <a:schemeClr val="tx1"/>
                        </a:solidFill>
                        <a:effectLst/>
                        <a:latin typeface="Arial"/>
                      </a:endParaRPr>
                    </a:p>
                  </a:txBody>
                  <a:tcPr marL="9525" marR="9525" marT="9525" marB="0" anchor="ctr"/>
                </a:tc>
                <a:tc>
                  <a:txBody>
                    <a:bodyPr/>
                    <a:lstStyle/>
                    <a:p>
                      <a:pPr algn="l" fontAlgn="ctr"/>
                      <a:r>
                        <a:rPr lang="en-US" sz="1100" b="0" i="0" u="none" strike="noStrike" dirty="0">
                          <a:effectLst/>
                          <a:latin typeface="Arial"/>
                        </a:rPr>
                        <a:t>11:30 </a:t>
                      </a:r>
                      <a:r>
                        <a:rPr lang="en-US" sz="1100" b="0" i="0" u="none" strike="noStrike" dirty="0" smtClean="0">
                          <a:effectLst/>
                          <a:latin typeface="Arial"/>
                        </a:rPr>
                        <a:t>AM</a:t>
                      </a:r>
                    </a:p>
                    <a:p>
                      <a:pPr algn="l" fontAlgn="ctr"/>
                      <a:r>
                        <a:rPr lang="en-US" sz="1100" b="0" i="0" u="none" strike="noStrike" dirty="0" smtClean="0">
                          <a:effectLst/>
                          <a:latin typeface="Arial"/>
                        </a:rPr>
                        <a:t>!!</a:t>
                      </a:r>
                      <a:r>
                        <a:rPr lang="en-US" sz="1100" b="0" i="0" u="none" strike="noStrike" baseline="0" dirty="0" smtClean="0">
                          <a:effectLst/>
                          <a:latin typeface="Arial"/>
                        </a:rPr>
                        <a:t> </a:t>
                      </a:r>
                      <a:r>
                        <a:rPr lang="en-US" sz="1100" b="0" i="0" u="none" strike="noStrike" dirty="0" smtClean="0">
                          <a:effectLst/>
                          <a:latin typeface="Arial"/>
                        </a:rPr>
                        <a:t>12:00 PM</a:t>
                      </a:r>
                      <a:r>
                        <a:rPr lang="en-US" sz="1100" b="0" i="0" u="none" strike="noStrike" baseline="0" dirty="0" smtClean="0">
                          <a:effectLst/>
                          <a:latin typeface="Arial"/>
                        </a:rPr>
                        <a:t> !!</a:t>
                      </a:r>
                      <a:endParaRPr lang="en-US" sz="1100" b="0" i="0" u="none" strike="noStrike" dirty="0">
                        <a:effectLst/>
                        <a:latin typeface="Arial"/>
                      </a:endParaRPr>
                    </a:p>
                  </a:txBody>
                  <a:tcPr marL="9525" marR="9525" marT="9525" marB="0" anchor="ctr"/>
                </a:tc>
              </a:tr>
              <a:tr h="263540">
                <a:tc>
                  <a:txBody>
                    <a:bodyPr/>
                    <a:lstStyle/>
                    <a:p>
                      <a:pPr algn="l" fontAlgn="ctr"/>
                      <a:r>
                        <a:rPr lang="en-US" sz="1100" b="1" i="0" u="none" strike="noStrike" dirty="0">
                          <a:solidFill>
                            <a:schemeClr val="tx1"/>
                          </a:solidFill>
                          <a:effectLst/>
                          <a:latin typeface="Arial"/>
                        </a:rPr>
                        <a:t>Breakout Session </a:t>
                      </a:r>
                      <a:r>
                        <a:rPr lang="en-US" sz="1100" b="1" i="0" u="none" strike="noStrike" dirty="0" smtClean="0">
                          <a:solidFill>
                            <a:schemeClr val="tx1"/>
                          </a:solidFill>
                          <a:effectLst/>
                          <a:latin typeface="Arial"/>
                        </a:rPr>
                        <a:t>5</a:t>
                      </a:r>
                      <a:endParaRPr lang="en-US" sz="1100" b="1" i="0" u="none" strike="noStrike" dirty="0">
                        <a:solidFill>
                          <a:schemeClr val="tx1"/>
                        </a:solidFill>
                        <a:effectLst/>
                        <a:latin typeface="Arial"/>
                      </a:endParaRPr>
                    </a:p>
                  </a:txBody>
                  <a:tcPr marL="9525" marR="9525" marT="9525" marB="0" anchor="ctr"/>
                </a:tc>
                <a:tc>
                  <a:txBody>
                    <a:bodyPr/>
                    <a:lstStyle/>
                    <a:p>
                      <a:pPr algn="l" fontAlgn="ctr"/>
                      <a:r>
                        <a:rPr lang="en-US" sz="1100" b="0" i="0" u="none" strike="noStrike" dirty="0">
                          <a:effectLst/>
                          <a:latin typeface="Arial"/>
                        </a:rPr>
                        <a:t>1:30 PM</a:t>
                      </a:r>
                    </a:p>
                  </a:txBody>
                  <a:tcPr marL="9525" marR="9525" marT="9525" marB="0" anchor="ctr"/>
                </a:tc>
              </a:tr>
              <a:tr h="249671">
                <a:tc>
                  <a:txBody>
                    <a:bodyPr/>
                    <a:lstStyle/>
                    <a:p>
                      <a:pPr algn="l" fontAlgn="ctr"/>
                      <a:r>
                        <a:rPr lang="en-US" sz="1100" b="1" i="0" u="none" strike="noStrike" dirty="0" smtClean="0">
                          <a:solidFill>
                            <a:schemeClr val="tx1"/>
                          </a:solidFill>
                          <a:effectLst/>
                          <a:latin typeface="Arial"/>
                        </a:rPr>
                        <a:t>Coffee </a:t>
                      </a:r>
                      <a:r>
                        <a:rPr lang="en-US" sz="1100" b="1" i="0" u="none" strike="noStrike" dirty="0">
                          <a:solidFill>
                            <a:schemeClr val="tx1"/>
                          </a:solidFill>
                          <a:effectLst/>
                          <a:latin typeface="Arial"/>
                        </a:rPr>
                        <a:t>Break &amp; </a:t>
                      </a:r>
                      <a:r>
                        <a:rPr lang="en-US" sz="1100" b="1" i="0" u="none" strike="noStrike" dirty="0" smtClean="0">
                          <a:solidFill>
                            <a:schemeClr val="tx1"/>
                          </a:solidFill>
                          <a:effectLst/>
                          <a:latin typeface="Arial"/>
                        </a:rPr>
                        <a:t>Open Exhibits</a:t>
                      </a:r>
                      <a:endParaRPr lang="en-US" sz="1100" b="1" i="0" u="none" strike="noStrike" dirty="0">
                        <a:solidFill>
                          <a:schemeClr val="tx1"/>
                        </a:solidFill>
                        <a:effectLst/>
                        <a:latin typeface="Arial"/>
                      </a:endParaRPr>
                    </a:p>
                  </a:txBody>
                  <a:tcPr marL="9525" marR="9525" marT="9525" marB="0" anchor="ctr"/>
                </a:tc>
                <a:tc>
                  <a:txBody>
                    <a:bodyPr/>
                    <a:lstStyle/>
                    <a:p>
                      <a:pPr algn="l" fontAlgn="ctr"/>
                      <a:r>
                        <a:rPr lang="en-US" sz="1100" b="0" i="0" u="none" strike="noStrike" dirty="0">
                          <a:effectLst/>
                          <a:latin typeface="Arial"/>
                        </a:rPr>
                        <a:t>2:45 PM</a:t>
                      </a:r>
                    </a:p>
                  </a:txBody>
                  <a:tcPr marL="9525" marR="9525" marT="9525" marB="0" anchor="ctr"/>
                </a:tc>
              </a:tr>
              <a:tr h="1031942">
                <a:tc>
                  <a:txBody>
                    <a:bodyPr/>
                    <a:lstStyle/>
                    <a:p>
                      <a:pPr algn="l" fontAlgn="ctr"/>
                      <a:r>
                        <a:rPr lang="en-US" sz="1100" b="1" i="0" u="none" strike="noStrike" dirty="0">
                          <a:solidFill>
                            <a:schemeClr val="tx1"/>
                          </a:solidFill>
                          <a:effectLst/>
                          <a:latin typeface="Arial"/>
                        </a:rPr>
                        <a:t>Closing </a:t>
                      </a:r>
                      <a:r>
                        <a:rPr lang="en-US" sz="1100" b="1" i="0" u="none" strike="noStrike" dirty="0" smtClean="0">
                          <a:solidFill>
                            <a:schemeClr val="tx1"/>
                          </a:solidFill>
                          <a:effectLst/>
                          <a:latin typeface="Arial"/>
                        </a:rPr>
                        <a:t>Ceremony</a:t>
                      </a:r>
                    </a:p>
                    <a:p>
                      <a:pPr marL="171450" indent="-171450" algn="l" fontAlgn="ctr">
                        <a:buFont typeface="Arial" pitchFamily="34" charset="0"/>
                        <a:buChar char="•"/>
                      </a:pPr>
                      <a:r>
                        <a:rPr lang="en-US" sz="1100" b="1" i="0" u="none" strike="noStrike" dirty="0" smtClean="0">
                          <a:solidFill>
                            <a:schemeClr val="tx1"/>
                          </a:solidFill>
                          <a:effectLst/>
                          <a:latin typeface="Arial"/>
                        </a:rPr>
                        <a:t>Announce</a:t>
                      </a:r>
                      <a:r>
                        <a:rPr lang="en-US" sz="1100" b="1" i="0" u="none" strike="noStrike" baseline="0" dirty="0" smtClean="0">
                          <a:solidFill>
                            <a:schemeClr val="tx1"/>
                          </a:solidFill>
                          <a:effectLst/>
                          <a:latin typeface="Arial"/>
                        </a:rPr>
                        <a:t> voting results</a:t>
                      </a:r>
                    </a:p>
                    <a:p>
                      <a:pPr marL="171450" indent="-171450" algn="l" fontAlgn="ctr">
                        <a:buFont typeface="Arial" pitchFamily="34" charset="0"/>
                        <a:buChar char="•"/>
                      </a:pPr>
                      <a:r>
                        <a:rPr lang="en-US" sz="1100" b="1" i="0" u="none" strike="noStrike" baseline="0" dirty="0" smtClean="0">
                          <a:solidFill>
                            <a:schemeClr val="tx1"/>
                          </a:solidFill>
                          <a:effectLst/>
                          <a:latin typeface="Arial"/>
                        </a:rPr>
                        <a:t>Keynote Speaker</a:t>
                      </a:r>
                    </a:p>
                    <a:p>
                      <a:pPr marL="171450" indent="-171450" algn="l" fontAlgn="ctr">
                        <a:buFont typeface="Arial" pitchFamily="34" charset="0"/>
                        <a:buChar char="•"/>
                      </a:pPr>
                      <a:r>
                        <a:rPr lang="en-US" sz="1100" b="1" i="0" u="none" strike="noStrike" baseline="0" dirty="0" smtClean="0">
                          <a:solidFill>
                            <a:schemeClr val="tx1"/>
                          </a:solidFill>
                          <a:effectLst/>
                          <a:latin typeface="Arial"/>
                        </a:rPr>
                        <a:t>IEEE President-Elect</a:t>
                      </a:r>
                    </a:p>
                    <a:p>
                      <a:pPr marL="171450" indent="-171450" algn="l" fontAlgn="ctr">
                        <a:buFont typeface="Arial" pitchFamily="34" charset="0"/>
                        <a:buChar char="•"/>
                      </a:pPr>
                      <a:r>
                        <a:rPr lang="en-US" sz="1100" b="1" i="0" u="none" strike="noStrike" baseline="0" dirty="0" smtClean="0">
                          <a:solidFill>
                            <a:schemeClr val="tx1"/>
                          </a:solidFill>
                          <a:effectLst/>
                          <a:latin typeface="Arial"/>
                        </a:rPr>
                        <a:t>Invitation to SC2017</a:t>
                      </a:r>
                    </a:p>
                    <a:p>
                      <a:pPr marL="171450" indent="-171450" algn="l" fontAlgn="ctr">
                        <a:buFont typeface="Arial" pitchFamily="34" charset="0"/>
                        <a:buChar char="•"/>
                      </a:pPr>
                      <a:r>
                        <a:rPr lang="en-US" sz="1100" b="1" i="0" u="none" strike="noStrike" baseline="0" dirty="0" smtClean="0">
                          <a:solidFill>
                            <a:schemeClr val="tx1"/>
                          </a:solidFill>
                          <a:effectLst/>
                          <a:latin typeface="Arial"/>
                        </a:rPr>
                        <a:t>Closing Remarks</a:t>
                      </a:r>
                      <a:r>
                        <a:rPr lang="en-US" sz="1100" b="1" i="0" u="none" strike="noStrike" dirty="0" smtClean="0">
                          <a:solidFill>
                            <a:schemeClr val="tx1"/>
                          </a:solidFill>
                          <a:effectLst/>
                          <a:latin typeface="Arial"/>
                        </a:rPr>
                        <a:t> </a:t>
                      </a:r>
                    </a:p>
                  </a:txBody>
                  <a:tcPr marL="9525" marR="9525" marT="9525" marB="0" anchor="ctr"/>
                </a:tc>
                <a:tc>
                  <a:txBody>
                    <a:bodyPr/>
                    <a:lstStyle/>
                    <a:p>
                      <a:pPr algn="l" fontAlgn="ctr"/>
                      <a:r>
                        <a:rPr lang="en-US" sz="1100" b="0" i="0" u="none" strike="noStrike" dirty="0">
                          <a:effectLst/>
                          <a:latin typeface="Arial"/>
                        </a:rPr>
                        <a:t>3:15 PM</a:t>
                      </a:r>
                    </a:p>
                  </a:txBody>
                  <a:tcPr marL="9525" marR="9525" marT="9525" marB="0" anchor="ctr"/>
                </a:tc>
              </a:tr>
              <a:tr h="208059">
                <a:tc>
                  <a:txBody>
                    <a:bodyPr/>
                    <a:lstStyle/>
                    <a:p>
                      <a:pPr algn="l" fontAlgn="ctr"/>
                      <a:r>
                        <a:rPr lang="en-US" sz="1100" b="1" i="0" u="none" strike="noStrike" dirty="0" smtClean="0">
                          <a:effectLst/>
                          <a:latin typeface="Arial"/>
                        </a:rPr>
                        <a:t>SC2014 closes</a:t>
                      </a:r>
                      <a:endParaRPr lang="en-US" sz="1100" b="1" i="0" u="none" strike="noStrike" dirty="0">
                        <a:effectLst/>
                        <a:latin typeface="Arial"/>
                      </a:endParaRPr>
                    </a:p>
                  </a:txBody>
                  <a:tcPr marL="9525" marR="9525" marT="9525" marB="0" anchor="ctr"/>
                </a:tc>
                <a:tc>
                  <a:txBody>
                    <a:bodyPr/>
                    <a:lstStyle/>
                    <a:p>
                      <a:pPr algn="l" fontAlgn="ctr"/>
                      <a:r>
                        <a:rPr lang="en-US" sz="1100" b="0" i="0" u="none" strike="noStrike" dirty="0" smtClean="0">
                          <a:effectLst/>
                          <a:latin typeface="Arial"/>
                        </a:rPr>
                        <a:t>5:00</a:t>
                      </a:r>
                      <a:r>
                        <a:rPr lang="en-US" sz="1100" b="0" i="0" u="none" strike="noStrike" baseline="0" dirty="0" smtClean="0">
                          <a:effectLst/>
                          <a:latin typeface="Arial"/>
                        </a:rPr>
                        <a:t> PM</a:t>
                      </a:r>
                      <a:endParaRPr lang="en-US" sz="1100" b="0" i="0" u="none" strike="noStrike" dirty="0">
                        <a:effectLst/>
                        <a:latin typeface="Arial"/>
                      </a:endParaRPr>
                    </a:p>
                  </a:txBody>
                  <a:tcPr marL="9525" marR="9525" marT="9525" marB="0" anchor="ctr"/>
                </a:tc>
              </a:tr>
            </a:tbl>
          </a:graphicData>
        </a:graphic>
      </p:graphicFrame>
    </p:spTree>
    <p:extLst>
      <p:ext uri="{BB962C8B-B14F-4D97-AF65-F5344CB8AC3E}">
        <p14:creationId xmlns:p14="http://schemas.microsoft.com/office/powerpoint/2010/main" val="4265546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889" y="109182"/>
            <a:ext cx="8381999" cy="1030112"/>
          </a:xfrm>
        </p:spPr>
        <p:txBody>
          <a:bodyPr/>
          <a:lstStyle/>
          <a:p>
            <a:r>
              <a:rPr lang="en-US" sz="2800" dirty="0" smtClean="0"/>
              <a:t>Sections Congress 2014 – </a:t>
            </a:r>
            <a:br>
              <a:rPr lang="en-US" sz="2800" dirty="0" smtClean="0"/>
            </a:br>
            <a:r>
              <a:rPr lang="en-US" sz="2800" dirty="0" smtClean="0"/>
              <a:t>Tentative Program Track Titles, Sessions </a:t>
            </a:r>
            <a:br>
              <a:rPr lang="en-US" sz="2800" dirty="0" smtClean="0"/>
            </a:br>
            <a:r>
              <a:rPr lang="en-US" sz="2800" i="1" dirty="0" smtClean="0"/>
              <a:t>Subject to Change</a:t>
            </a:r>
            <a:endParaRPr lang="en-US" sz="2800" i="1" dirty="0"/>
          </a:p>
        </p:txBody>
      </p:sp>
      <p:sp>
        <p:nvSpPr>
          <p:cNvPr id="3" name="Date Placeholder 2"/>
          <p:cNvSpPr>
            <a:spLocks noGrp="1"/>
          </p:cNvSpPr>
          <p:nvPr>
            <p:ph type="dt" sz="half" idx="12"/>
          </p:nvPr>
        </p:nvSpPr>
        <p:spPr/>
        <p:txBody>
          <a:bodyPr/>
          <a:lstStyle/>
          <a:p>
            <a:fld id="{E50B30B4-8BA1-E748-9630-47607DB342DA}" type="datetime1">
              <a:rPr lang="en-US" smtClean="0"/>
              <a:t>1/31/2014</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11</a:t>
            </a:fld>
            <a:endParaRPr lang="en-US" dirty="0"/>
          </a:p>
        </p:txBody>
      </p:sp>
      <p:sp>
        <p:nvSpPr>
          <p:cNvPr id="5" name="Content Placeholder 4"/>
          <p:cNvSpPr>
            <a:spLocks noGrp="1"/>
          </p:cNvSpPr>
          <p:nvPr>
            <p:ph sz="half" idx="11"/>
          </p:nvPr>
        </p:nvSpPr>
        <p:spPr>
          <a:xfrm>
            <a:off x="366889" y="1615259"/>
            <a:ext cx="8777111" cy="4935666"/>
          </a:xfrm>
        </p:spPr>
        <p:txBody>
          <a:bodyPr>
            <a:normAutofit fontScale="77500" lnSpcReduction="20000"/>
          </a:bodyPr>
          <a:lstStyle/>
          <a:p>
            <a:pPr marL="160020" indent="0">
              <a:buNone/>
            </a:pPr>
            <a:r>
              <a:rPr lang="en-US" sz="3300" dirty="0" smtClean="0">
                <a:ea typeface="ＭＳ Ｐゴシック" pitchFamily="-111" charset="-128"/>
              </a:rPr>
              <a:t>Program track titles/chairs:</a:t>
            </a:r>
          </a:p>
          <a:p>
            <a:pPr lvl="1">
              <a:buFont typeface="Wingdings" pitchFamily="2" charset="2"/>
              <a:buChar char="Ø"/>
            </a:pPr>
            <a:r>
              <a:rPr lang="en-US" sz="2800" dirty="0" smtClean="0"/>
              <a:t>Be Globally Authentic and Locally Valuable</a:t>
            </a:r>
          </a:p>
          <a:p>
            <a:pPr lvl="4">
              <a:buFont typeface="Arial" pitchFamily="34" charset="0"/>
              <a:buChar char="•"/>
            </a:pPr>
            <a:r>
              <a:rPr lang="en-US" sz="2400" dirty="0" smtClean="0"/>
              <a:t>Track Chair: </a:t>
            </a:r>
            <a:r>
              <a:rPr lang="en-US" sz="2400" dirty="0" err="1" smtClean="0"/>
              <a:t>Elya</a:t>
            </a:r>
            <a:r>
              <a:rPr lang="en-US" sz="2400" dirty="0" smtClean="0"/>
              <a:t> </a:t>
            </a:r>
            <a:r>
              <a:rPr lang="en-US" sz="2400" dirty="0" err="1" smtClean="0"/>
              <a:t>Joffe</a:t>
            </a:r>
            <a:r>
              <a:rPr lang="en-US" sz="2400" dirty="0" smtClean="0"/>
              <a:t>, R8</a:t>
            </a:r>
          </a:p>
          <a:p>
            <a:pPr lvl="1">
              <a:buFont typeface="Wingdings" pitchFamily="2" charset="2"/>
              <a:buChar char="Ø"/>
            </a:pPr>
            <a:r>
              <a:rPr lang="en-US" sz="2800" dirty="0">
                <a:ea typeface="ＭＳ Ｐゴシック" pitchFamily="-111" charset="-128"/>
              </a:rPr>
              <a:t>Enhancing Member </a:t>
            </a:r>
            <a:r>
              <a:rPr lang="en-US" sz="2800" dirty="0" smtClean="0">
                <a:ea typeface="ＭＳ Ｐゴシック" pitchFamily="-111" charset="-128"/>
              </a:rPr>
              <a:t>Satisfaction</a:t>
            </a:r>
          </a:p>
          <a:p>
            <a:pPr lvl="4">
              <a:buFont typeface="Arial" pitchFamily="34" charset="0"/>
              <a:buChar char="•"/>
            </a:pPr>
            <a:r>
              <a:rPr lang="en-US" sz="2400" dirty="0" smtClean="0">
                <a:ea typeface="ＭＳ Ｐゴシック" pitchFamily="-111" charset="-128"/>
              </a:rPr>
              <a:t>Track Chair: Tania </a:t>
            </a:r>
            <a:r>
              <a:rPr lang="en-US" sz="2400" dirty="0" err="1" smtClean="0">
                <a:ea typeface="ＭＳ Ｐゴシック" pitchFamily="-111" charset="-128"/>
              </a:rPr>
              <a:t>Quiel</a:t>
            </a:r>
            <a:r>
              <a:rPr lang="en-US" sz="2400" dirty="0" smtClean="0">
                <a:ea typeface="ＭＳ Ｐゴシック" pitchFamily="-111" charset="-128"/>
              </a:rPr>
              <a:t>, R9</a:t>
            </a:r>
          </a:p>
          <a:p>
            <a:pPr lvl="1">
              <a:buFont typeface="Wingdings" pitchFamily="2" charset="2"/>
              <a:buChar char="Ø"/>
            </a:pPr>
            <a:r>
              <a:rPr lang="en-US" sz="2800" dirty="0" smtClean="0">
                <a:ea typeface="ＭＳ Ｐゴシック" pitchFamily="-111" charset="-128"/>
              </a:rPr>
              <a:t>Improving the </a:t>
            </a:r>
            <a:r>
              <a:rPr lang="en-US" sz="2800" dirty="0">
                <a:ea typeface="ＭＳ Ｐゴシック" pitchFamily="-111" charset="-128"/>
              </a:rPr>
              <a:t>Volunteer Experience</a:t>
            </a:r>
            <a:endParaRPr lang="en-US" sz="2800" dirty="0" smtClean="0">
              <a:ea typeface="ＭＳ Ｐゴシック" pitchFamily="-111" charset="-128"/>
            </a:endParaRPr>
          </a:p>
          <a:p>
            <a:pPr lvl="4">
              <a:buFont typeface="Arial" pitchFamily="34" charset="0"/>
              <a:buChar char="•"/>
            </a:pPr>
            <a:r>
              <a:rPr lang="en-US" sz="2500" dirty="0">
                <a:ea typeface="ＭＳ Ｐゴシック" pitchFamily="-111" charset="-128"/>
              </a:rPr>
              <a:t>Track Chair: </a:t>
            </a:r>
            <a:r>
              <a:rPr lang="en-US" sz="2500" dirty="0" err="1" smtClean="0">
                <a:ea typeface="ＭＳ Ｐゴシック" pitchFamily="-111" charset="-128"/>
              </a:rPr>
              <a:t>Sanjib</a:t>
            </a:r>
            <a:r>
              <a:rPr lang="en-US" sz="2500" dirty="0" smtClean="0">
                <a:ea typeface="ＭＳ Ｐゴシック" pitchFamily="-111" charset="-128"/>
              </a:rPr>
              <a:t> Panda, R10</a:t>
            </a:r>
            <a:endParaRPr lang="en-US" sz="2500" dirty="0">
              <a:ea typeface="ＭＳ Ｐゴシック" pitchFamily="-111" charset="-128"/>
            </a:endParaRPr>
          </a:p>
          <a:p>
            <a:pPr marL="0" indent="0">
              <a:buNone/>
            </a:pPr>
            <a:r>
              <a:rPr lang="en-US" sz="3000" dirty="0" smtClean="0">
                <a:ea typeface="ＭＳ Ｐゴシック" pitchFamily="-111" charset="-128"/>
              </a:rPr>
              <a:t>In addition to the general and breakout sessions, the following will be incorporated into the Congress:</a:t>
            </a:r>
          </a:p>
          <a:p>
            <a:pPr lvl="1">
              <a:buFont typeface="Wingdings" pitchFamily="2" charset="2"/>
              <a:buChar char="Ø"/>
            </a:pPr>
            <a:r>
              <a:rPr lang="en-US" sz="2600" dirty="0" smtClean="0">
                <a:ea typeface="ＭＳ Ｐゴシック" pitchFamily="-111" charset="-128"/>
              </a:rPr>
              <a:t> Ignite sessions</a:t>
            </a:r>
          </a:p>
          <a:p>
            <a:pPr lvl="1">
              <a:buFont typeface="Wingdings" pitchFamily="2" charset="2"/>
              <a:buChar char="Ø"/>
            </a:pPr>
            <a:r>
              <a:rPr lang="en-US" sz="2600" dirty="0" smtClean="0">
                <a:ea typeface="ＭＳ Ｐゴシック" pitchFamily="-111" charset="-128"/>
              </a:rPr>
              <a:t> Learning labs</a:t>
            </a:r>
          </a:p>
          <a:p>
            <a:pPr lvl="1">
              <a:buFont typeface="Wingdings" pitchFamily="2" charset="2"/>
              <a:buChar char="Ø"/>
            </a:pPr>
            <a:r>
              <a:rPr lang="en-US" sz="2600" dirty="0" smtClean="0">
                <a:ea typeface="ＭＳ Ｐゴシック" pitchFamily="-111" charset="-128"/>
              </a:rPr>
              <a:t> Meet ups</a:t>
            </a:r>
            <a:endParaRPr lang="en-US" sz="2600" dirty="0">
              <a:ea typeface="ＭＳ Ｐゴシック" pitchFamily="-111" charset="-128"/>
            </a:endParaRPr>
          </a:p>
          <a:p>
            <a:pPr lvl="1">
              <a:buFont typeface="Wingdings" pitchFamily="2" charset="2"/>
              <a:buChar char="Ø"/>
            </a:pPr>
            <a:r>
              <a:rPr lang="en-US" sz="2600" dirty="0" smtClean="0">
                <a:ea typeface="ＭＳ Ｐゴシック" pitchFamily="-111" charset="-128"/>
              </a:rPr>
              <a:t>Birds of a Feather</a:t>
            </a:r>
            <a:endParaRPr lang="en-US" sz="2600" dirty="0">
              <a:ea typeface="ＭＳ Ｐゴシック" pitchFamily="-111" charset="-128"/>
            </a:endParaRPr>
          </a:p>
          <a:p>
            <a:pPr lvl="4">
              <a:buFont typeface="Arial" pitchFamily="34" charset="0"/>
              <a:buChar char="•"/>
            </a:pPr>
            <a:endParaRPr lang="en-US" sz="2400" dirty="0">
              <a:ea typeface="ＭＳ Ｐゴシック" pitchFamily="-111" charset="-128"/>
            </a:endParaRPr>
          </a:p>
        </p:txBody>
      </p:sp>
      <p:pic>
        <p:nvPicPr>
          <p:cNvPr id="6" name="Picture Placeholder 13"/>
          <p:cNvPicPr>
            <a:picLocks noChangeAspect="1"/>
          </p:cNvPicPr>
          <p:nvPr/>
        </p:nvPicPr>
        <p:blipFill>
          <a:blip r:embed="rId2">
            <a:extLst>
              <a:ext uri="{28A0092B-C50C-407E-A947-70E740481C1C}">
                <a14:useLocalDpi xmlns:a14="http://schemas.microsoft.com/office/drawing/2010/main" val="0"/>
              </a:ext>
            </a:extLst>
          </a:blip>
          <a:srcRect l="19453" r="19453"/>
          <a:stretch>
            <a:fillRect/>
          </a:stretch>
        </p:blipFill>
        <p:spPr>
          <a:xfrm>
            <a:off x="7211080" y="2501115"/>
            <a:ext cx="1280722" cy="1583998"/>
          </a:xfrm>
          <a:prstGeom prst="rect">
            <a:avLst/>
          </a:prstGeom>
        </p:spPr>
      </p:pic>
    </p:spTree>
    <p:extLst>
      <p:ext uri="{BB962C8B-B14F-4D97-AF65-F5344CB8AC3E}">
        <p14:creationId xmlns:p14="http://schemas.microsoft.com/office/powerpoint/2010/main" val="3695220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66" y="197555"/>
            <a:ext cx="8304522" cy="925851"/>
          </a:xfrm>
        </p:spPr>
        <p:txBody>
          <a:bodyPr/>
          <a:lstStyle/>
          <a:p>
            <a:r>
              <a:rPr lang="en-US" dirty="0" smtClean="0">
                <a:ea typeface="ＭＳ Ｐゴシック" pitchFamily="-111" charset="-128"/>
              </a:rPr>
              <a:t>SC14 Select Key Milestones</a:t>
            </a:r>
            <a:endParaRPr lang="en-US" dirty="0"/>
          </a:p>
        </p:txBody>
      </p:sp>
      <p:sp>
        <p:nvSpPr>
          <p:cNvPr id="3" name="Date Placeholder 2"/>
          <p:cNvSpPr>
            <a:spLocks noGrp="1"/>
          </p:cNvSpPr>
          <p:nvPr>
            <p:ph type="dt" sz="half" idx="12"/>
          </p:nvPr>
        </p:nvSpPr>
        <p:spPr/>
        <p:txBody>
          <a:bodyPr/>
          <a:lstStyle/>
          <a:p>
            <a:fld id="{E50B30B4-8BA1-E748-9630-47607DB342DA}" type="datetime1">
              <a:rPr lang="en-US" smtClean="0"/>
              <a:t>1/31/2014</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12</a:t>
            </a:fld>
            <a:endParaRPr lang="en-US" dirty="0"/>
          </a:p>
        </p:txBody>
      </p:sp>
      <p:sp>
        <p:nvSpPr>
          <p:cNvPr id="5" name="Content Placeholder 4"/>
          <p:cNvSpPr>
            <a:spLocks noGrp="1"/>
          </p:cNvSpPr>
          <p:nvPr>
            <p:ph sz="half" idx="11"/>
          </p:nvPr>
        </p:nvSpPr>
        <p:spPr>
          <a:xfrm>
            <a:off x="444366" y="1374986"/>
            <a:ext cx="8381999" cy="4366381"/>
          </a:xfrm>
        </p:spPr>
        <p:txBody>
          <a:bodyPr>
            <a:normAutofit fontScale="25000" lnSpcReduction="20000"/>
          </a:bodyPr>
          <a:lstStyle/>
          <a:p>
            <a:pPr>
              <a:defRPr/>
            </a:pPr>
            <a:r>
              <a:rPr lang="en-US" sz="6400" dirty="0" smtClean="0"/>
              <a:t>1</a:t>
            </a:r>
            <a:r>
              <a:rPr lang="en-US" sz="6400" baseline="30000" dirty="0" smtClean="0"/>
              <a:t>st</a:t>
            </a:r>
            <a:r>
              <a:rPr lang="en-US" sz="6400" dirty="0" smtClean="0"/>
              <a:t> Half 2013</a:t>
            </a:r>
          </a:p>
          <a:p>
            <a:pPr lvl="1">
              <a:buFont typeface="Wingdings" pitchFamily="2" charset="2"/>
              <a:buChar char="Ø"/>
              <a:defRPr/>
            </a:pPr>
            <a:r>
              <a:rPr lang="en-US" sz="6400" dirty="0" smtClean="0"/>
              <a:t>Finalize theme and creative design - </a:t>
            </a:r>
            <a:r>
              <a:rPr lang="en-US" sz="6400" b="1" i="1" dirty="0" smtClean="0"/>
              <a:t>completed</a:t>
            </a:r>
          </a:p>
          <a:p>
            <a:pPr lvl="1">
              <a:buFont typeface="Wingdings" pitchFamily="2" charset="2"/>
              <a:buChar char="Ø"/>
              <a:defRPr/>
            </a:pPr>
            <a:r>
              <a:rPr lang="en-US" sz="6400" dirty="0" smtClean="0"/>
              <a:t>Finalize Program tracks and workshop </a:t>
            </a:r>
            <a:r>
              <a:rPr lang="en-US" sz="6400" dirty="0"/>
              <a:t>choices- </a:t>
            </a:r>
            <a:r>
              <a:rPr lang="en-US" sz="6400" b="1" i="1" dirty="0" smtClean="0"/>
              <a:t>completed</a:t>
            </a:r>
            <a:endParaRPr lang="en-US" sz="6400" dirty="0" smtClean="0"/>
          </a:p>
          <a:p>
            <a:pPr lvl="1">
              <a:buFont typeface="Wingdings" pitchFamily="2" charset="2"/>
              <a:buChar char="Ø"/>
              <a:defRPr/>
            </a:pPr>
            <a:r>
              <a:rPr lang="en-US" sz="6400" dirty="0" smtClean="0"/>
              <a:t>Final budget / registration rates </a:t>
            </a:r>
            <a:r>
              <a:rPr lang="en-US" sz="6400" dirty="0"/>
              <a:t>available- </a:t>
            </a:r>
            <a:r>
              <a:rPr lang="en-US" sz="6400" b="1" i="1" dirty="0" smtClean="0"/>
              <a:t>completed</a:t>
            </a:r>
            <a:endParaRPr lang="en-US" sz="6400" dirty="0" smtClean="0"/>
          </a:p>
          <a:p>
            <a:pPr>
              <a:defRPr/>
            </a:pPr>
            <a:r>
              <a:rPr lang="en-US" sz="6400" dirty="0" smtClean="0"/>
              <a:t>2</a:t>
            </a:r>
            <a:r>
              <a:rPr lang="en-US" sz="6400" baseline="30000" dirty="0" smtClean="0"/>
              <a:t>nd</a:t>
            </a:r>
            <a:r>
              <a:rPr lang="en-US" sz="6400" dirty="0" smtClean="0"/>
              <a:t> Half 2013</a:t>
            </a:r>
          </a:p>
          <a:p>
            <a:pPr lvl="1">
              <a:buFont typeface="Wingdings" pitchFamily="2" charset="2"/>
              <a:buChar char="Ø"/>
              <a:defRPr/>
            </a:pPr>
            <a:r>
              <a:rPr lang="en-US" sz="6400" dirty="0" smtClean="0"/>
              <a:t>Finalize plans for OU participation in SC14 </a:t>
            </a:r>
            <a:r>
              <a:rPr lang="en-US" sz="6400" dirty="0"/>
              <a:t>- </a:t>
            </a:r>
            <a:r>
              <a:rPr lang="en-US" sz="6400" b="1" i="1" dirty="0" smtClean="0"/>
              <a:t>completed</a:t>
            </a:r>
            <a:endParaRPr lang="en-US" sz="6400" dirty="0" smtClean="0"/>
          </a:p>
          <a:p>
            <a:pPr lvl="1">
              <a:buFont typeface="Wingdings" pitchFamily="2" charset="2"/>
              <a:buChar char="Ø"/>
              <a:defRPr/>
            </a:pPr>
            <a:r>
              <a:rPr lang="en-US" sz="6400" dirty="0" smtClean="0"/>
              <a:t>Recommendation process plans </a:t>
            </a:r>
            <a:r>
              <a:rPr lang="en-US" sz="6400" dirty="0"/>
              <a:t>completed- </a:t>
            </a:r>
            <a:r>
              <a:rPr lang="en-US" sz="6400" b="1" i="1" dirty="0" smtClean="0"/>
              <a:t>completed</a:t>
            </a:r>
            <a:endParaRPr lang="en-US" sz="6400" dirty="0" smtClean="0"/>
          </a:p>
          <a:p>
            <a:pPr lvl="1">
              <a:buFont typeface="Wingdings" pitchFamily="2" charset="2"/>
              <a:buChar char="Ø"/>
              <a:defRPr/>
            </a:pPr>
            <a:r>
              <a:rPr lang="en-US" sz="6400" dirty="0" smtClean="0"/>
              <a:t>Speakers </a:t>
            </a:r>
            <a:r>
              <a:rPr lang="en-US" sz="6400" dirty="0"/>
              <a:t>identified- </a:t>
            </a:r>
            <a:r>
              <a:rPr lang="en-US" sz="6400" b="1" i="1" dirty="0" smtClean="0"/>
              <a:t>completed</a:t>
            </a:r>
            <a:endParaRPr lang="en-US" sz="6400" dirty="0" smtClean="0"/>
          </a:p>
          <a:p>
            <a:pPr>
              <a:defRPr/>
            </a:pPr>
            <a:r>
              <a:rPr lang="en-US" sz="6400" dirty="0" smtClean="0"/>
              <a:t>1</a:t>
            </a:r>
            <a:r>
              <a:rPr lang="en-US" sz="6400" baseline="30000" dirty="0" smtClean="0"/>
              <a:t>st</a:t>
            </a:r>
            <a:r>
              <a:rPr lang="en-US" sz="6400" dirty="0" smtClean="0"/>
              <a:t> Half 2014</a:t>
            </a:r>
          </a:p>
          <a:p>
            <a:pPr lvl="1">
              <a:buFont typeface="Wingdings" pitchFamily="2" charset="2"/>
              <a:buChar char="Ø"/>
              <a:defRPr/>
            </a:pPr>
            <a:r>
              <a:rPr lang="en-US" sz="6400" dirty="0" smtClean="0"/>
              <a:t>Registration live in February</a:t>
            </a:r>
          </a:p>
          <a:p>
            <a:pPr lvl="1">
              <a:buFont typeface="Wingdings" pitchFamily="2" charset="2"/>
              <a:buChar char="Ø"/>
              <a:defRPr/>
            </a:pPr>
            <a:r>
              <a:rPr lang="en-US" sz="6400" dirty="0" smtClean="0"/>
              <a:t>Mobile app launched</a:t>
            </a:r>
          </a:p>
          <a:p>
            <a:pPr lvl="1">
              <a:buFont typeface="Wingdings" pitchFamily="2" charset="2"/>
              <a:buChar char="Ø"/>
              <a:defRPr/>
            </a:pPr>
            <a:r>
              <a:rPr lang="en-US" sz="6400" dirty="0" smtClean="0"/>
              <a:t>Local activity plans </a:t>
            </a:r>
            <a:r>
              <a:rPr lang="en-US" sz="6400" dirty="0"/>
              <a:t>completed - </a:t>
            </a:r>
            <a:r>
              <a:rPr lang="en-US" sz="6400" b="1" i="1" dirty="0" smtClean="0"/>
              <a:t>completed</a:t>
            </a:r>
            <a:endParaRPr lang="en-US" sz="6400" dirty="0" smtClean="0"/>
          </a:p>
          <a:p>
            <a:pPr>
              <a:defRPr/>
            </a:pPr>
            <a:r>
              <a:rPr lang="en-US" sz="6400" dirty="0" smtClean="0"/>
              <a:t>2</a:t>
            </a:r>
            <a:r>
              <a:rPr lang="en-US" sz="6400" baseline="30000" dirty="0" smtClean="0"/>
              <a:t>nd</a:t>
            </a:r>
            <a:r>
              <a:rPr lang="en-US" sz="6400" dirty="0" smtClean="0"/>
              <a:t> Half 2014</a:t>
            </a:r>
          </a:p>
          <a:p>
            <a:pPr lvl="1">
              <a:buFont typeface="Wingdings" pitchFamily="2" charset="2"/>
              <a:buChar char="Ø"/>
              <a:defRPr/>
            </a:pPr>
            <a:r>
              <a:rPr lang="en-US" sz="6400" dirty="0" smtClean="0"/>
              <a:t>SC14 held in August</a:t>
            </a:r>
            <a:endParaRPr lang="en-US" sz="6400" dirty="0"/>
          </a:p>
          <a:p>
            <a:pPr>
              <a:defRPr/>
            </a:pPr>
            <a:endParaRPr lang="en-US" sz="1200" dirty="0" smtClean="0"/>
          </a:p>
          <a:p>
            <a:pPr>
              <a:defRPr/>
            </a:pPr>
            <a:endParaRPr lang="en-US" sz="1600" dirty="0" smtClean="0"/>
          </a:p>
          <a:p>
            <a:pPr>
              <a:defRPr/>
            </a:pPr>
            <a:endParaRPr lang="en-US" sz="1600" dirty="0"/>
          </a:p>
          <a:p>
            <a:pPr>
              <a:defRPr/>
            </a:pPr>
            <a:endParaRPr lang="en-US" sz="1600" dirty="0" smtClean="0"/>
          </a:p>
          <a:p>
            <a:pPr>
              <a:defRPr/>
            </a:pPr>
            <a:endParaRPr lang="en-US" sz="1600" dirty="0" smtClean="0"/>
          </a:p>
          <a:p>
            <a:pPr lvl="1">
              <a:buFont typeface="Wingdings" pitchFamily="2" charset="2"/>
              <a:buChar char="Ø"/>
              <a:defRPr/>
            </a:pPr>
            <a:r>
              <a:rPr lang="en-US" sz="1600" i="1" dirty="0" smtClean="0"/>
              <a:t>Registration rates communicated</a:t>
            </a:r>
          </a:p>
        </p:txBody>
      </p:sp>
    </p:spTree>
    <p:extLst>
      <p:ext uri="{BB962C8B-B14F-4D97-AF65-F5344CB8AC3E}">
        <p14:creationId xmlns:p14="http://schemas.microsoft.com/office/powerpoint/2010/main" val="89538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dirty="0" smtClean="0"/>
              <a:t>MGA Sections Congress 2014 Committee Members </a:t>
            </a:r>
          </a:p>
        </p:txBody>
      </p:sp>
      <p:sp>
        <p:nvSpPr>
          <p:cNvPr id="13316" name="Date Placeholder 3"/>
          <p:cNvSpPr>
            <a:spLocks noGrp="1"/>
          </p:cNvSpPr>
          <p:nvPr>
            <p:ph type="dt" sz="half"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2" charset="-128"/>
              </a:defRPr>
            </a:lvl1pPr>
            <a:lvl2pPr marL="742950" indent="-285750">
              <a:defRPr sz="2400">
                <a:solidFill>
                  <a:schemeClr val="tx1"/>
                </a:solidFill>
                <a:latin typeface="Arial" charset="0"/>
                <a:ea typeface="ＭＳ Ｐゴシック" pitchFamily="-112" charset="-128"/>
              </a:defRPr>
            </a:lvl2pPr>
            <a:lvl3pPr marL="1143000" indent="-228600">
              <a:defRPr sz="2400">
                <a:solidFill>
                  <a:schemeClr val="tx1"/>
                </a:solidFill>
                <a:latin typeface="Arial" charset="0"/>
                <a:ea typeface="ＭＳ Ｐゴシック" pitchFamily="-112" charset="-128"/>
              </a:defRPr>
            </a:lvl3pPr>
            <a:lvl4pPr marL="1600200" indent="-228600">
              <a:defRPr sz="2400">
                <a:solidFill>
                  <a:schemeClr val="tx1"/>
                </a:solidFill>
                <a:latin typeface="Arial" charset="0"/>
                <a:ea typeface="ＭＳ Ｐゴシック" pitchFamily="-112" charset="-128"/>
              </a:defRPr>
            </a:lvl4pPr>
            <a:lvl5pPr marL="2057400" indent="-22860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fld id="{FFEF8535-DE3D-42FD-BE10-6CEFAB417A05}" type="datetime1">
              <a:rPr lang="en-US" sz="1000" smtClean="0">
                <a:solidFill>
                  <a:srgbClr val="898989"/>
                </a:solidFill>
              </a:rPr>
              <a:pPr/>
              <a:t>1/31/2014</a:t>
            </a:fld>
            <a:endParaRPr lang="en-US" sz="1000" dirty="0" smtClean="0">
              <a:solidFill>
                <a:srgbClr val="898989"/>
              </a:solidFill>
            </a:endParaRPr>
          </a:p>
        </p:txBody>
      </p:sp>
      <p:sp>
        <p:nvSpPr>
          <p:cNvPr id="13317" name="Slide Number Placeholder 4"/>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2" charset="-128"/>
              </a:defRPr>
            </a:lvl1pPr>
            <a:lvl2pPr marL="742950" indent="-285750">
              <a:defRPr sz="2400">
                <a:solidFill>
                  <a:schemeClr val="tx1"/>
                </a:solidFill>
                <a:latin typeface="Arial" charset="0"/>
                <a:ea typeface="ＭＳ Ｐゴシック" pitchFamily="-112" charset="-128"/>
              </a:defRPr>
            </a:lvl2pPr>
            <a:lvl3pPr marL="1143000" indent="-228600">
              <a:defRPr sz="2400">
                <a:solidFill>
                  <a:schemeClr val="tx1"/>
                </a:solidFill>
                <a:latin typeface="Arial" charset="0"/>
                <a:ea typeface="ＭＳ Ｐゴシック" pitchFamily="-112" charset="-128"/>
              </a:defRPr>
            </a:lvl3pPr>
            <a:lvl4pPr marL="1600200" indent="-228600">
              <a:defRPr sz="2400">
                <a:solidFill>
                  <a:schemeClr val="tx1"/>
                </a:solidFill>
                <a:latin typeface="Arial" charset="0"/>
                <a:ea typeface="ＭＳ Ｐゴシック" pitchFamily="-112" charset="-128"/>
              </a:defRPr>
            </a:lvl4pPr>
            <a:lvl5pPr marL="2057400" indent="-22860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fld id="{1EBDE16B-8096-4D7A-B2B7-6AF9CC4ABBE2}" type="slidenum">
              <a:rPr lang="en-US" sz="1000" smtClean="0">
                <a:solidFill>
                  <a:srgbClr val="898989"/>
                </a:solidFill>
              </a:rPr>
              <a:pPr/>
              <a:t>13</a:t>
            </a:fld>
            <a:endParaRPr lang="en-US" sz="1000" dirty="0" smtClean="0">
              <a:solidFill>
                <a:srgbClr val="898989"/>
              </a:solidFill>
            </a:endParaRPr>
          </a:p>
        </p:txBody>
      </p:sp>
      <p:sp>
        <p:nvSpPr>
          <p:cNvPr id="13315" name="Content Placeholder 2"/>
          <p:cNvSpPr>
            <a:spLocks noGrp="1"/>
          </p:cNvSpPr>
          <p:nvPr>
            <p:ph sz="half" idx="11"/>
          </p:nvPr>
        </p:nvSpPr>
        <p:spPr/>
        <p:txBody>
          <a:bodyPr>
            <a:normAutofit/>
          </a:bodyPr>
          <a:lstStyle/>
          <a:p>
            <a:pPr eaLnBrk="1" hangingPunct="1"/>
            <a:r>
              <a:rPr lang="en-US" dirty="0" smtClean="0"/>
              <a:t>Magdalena Salazar Palma (R8), Chair</a:t>
            </a:r>
          </a:p>
          <a:p>
            <a:pPr eaLnBrk="1" hangingPunct="1"/>
            <a:r>
              <a:rPr lang="en-US" dirty="0" smtClean="0"/>
              <a:t>Tom Coughlin (R6), Past Chair</a:t>
            </a:r>
          </a:p>
          <a:p>
            <a:pPr eaLnBrk="1" hangingPunct="1"/>
            <a:r>
              <a:rPr lang="en-US" dirty="0" err="1" smtClean="0"/>
              <a:t>Murty</a:t>
            </a:r>
            <a:r>
              <a:rPr lang="en-US" dirty="0" smtClean="0"/>
              <a:t> </a:t>
            </a:r>
            <a:r>
              <a:rPr lang="en-US" dirty="0" err="1" smtClean="0"/>
              <a:t>Polavarapu</a:t>
            </a:r>
            <a:r>
              <a:rPr lang="en-US" dirty="0" smtClean="0"/>
              <a:t> (R2), Program Committee Chair</a:t>
            </a:r>
          </a:p>
          <a:p>
            <a:pPr eaLnBrk="1" hangingPunct="1"/>
            <a:r>
              <a:rPr lang="en-US" dirty="0" smtClean="0"/>
              <a:t>Wilhelm Van </a:t>
            </a:r>
            <a:r>
              <a:rPr lang="en-US" dirty="0" err="1" smtClean="0"/>
              <a:t>Etten</a:t>
            </a:r>
            <a:r>
              <a:rPr lang="en-US" dirty="0" smtClean="0"/>
              <a:t> (R8), Local Organizing Committee Chair</a:t>
            </a:r>
          </a:p>
          <a:p>
            <a:pPr eaLnBrk="1" hangingPunct="1"/>
            <a:r>
              <a:rPr lang="en-US" dirty="0" err="1" smtClean="0"/>
              <a:t>Cor</a:t>
            </a:r>
            <a:r>
              <a:rPr lang="en-US" dirty="0" smtClean="0"/>
              <a:t> </a:t>
            </a:r>
            <a:r>
              <a:rPr lang="en-US" dirty="0" err="1" smtClean="0"/>
              <a:t>Claeys</a:t>
            </a:r>
            <a:r>
              <a:rPr lang="en-US" dirty="0" smtClean="0"/>
              <a:t> (R8), Fundraising Committee Chair</a:t>
            </a:r>
          </a:p>
          <a:p>
            <a:pPr eaLnBrk="1" hangingPunct="1"/>
            <a:r>
              <a:rPr lang="en-US" dirty="0" smtClean="0"/>
              <a:t>Martin </a:t>
            </a:r>
            <a:r>
              <a:rPr lang="en-US" dirty="0" err="1" smtClean="0"/>
              <a:t>Bastiaans</a:t>
            </a:r>
            <a:r>
              <a:rPr lang="en-US" dirty="0" smtClean="0"/>
              <a:t> (R8), 2013-2014 Region 8 Director</a:t>
            </a:r>
          </a:p>
          <a:p>
            <a:pPr eaLnBrk="1" hangingPunct="1"/>
            <a:r>
              <a:rPr lang="en-US" dirty="0" smtClean="0"/>
              <a:t>Ralph Ford (R2), 2013 VP-MGA</a:t>
            </a:r>
          </a:p>
        </p:txBody>
      </p:sp>
    </p:spTree>
    <p:extLst>
      <p:ext uri="{BB962C8B-B14F-4D97-AF65-F5344CB8AC3E}">
        <p14:creationId xmlns:p14="http://schemas.microsoft.com/office/powerpoint/2010/main" val="4276149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SC14 Regional Coordinators</a:t>
            </a:r>
            <a:endParaRPr lang="en-US" dirty="0"/>
          </a:p>
        </p:txBody>
      </p:sp>
      <p:sp>
        <p:nvSpPr>
          <p:cNvPr id="3" name="Date Placeholder 2"/>
          <p:cNvSpPr>
            <a:spLocks noGrp="1"/>
          </p:cNvSpPr>
          <p:nvPr>
            <p:ph type="dt" sz="half" idx="12"/>
          </p:nvPr>
        </p:nvSpPr>
        <p:spPr/>
        <p:txBody>
          <a:bodyPr/>
          <a:lstStyle/>
          <a:p>
            <a:fld id="{E50B30B4-8BA1-E748-9630-47607DB342DA}" type="datetime1">
              <a:rPr lang="en-US" smtClean="0"/>
              <a:t>1/31/2014</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14</a:t>
            </a:fld>
            <a:endParaRPr lang="en-US" dirty="0"/>
          </a:p>
        </p:txBody>
      </p:sp>
      <p:graphicFrame>
        <p:nvGraphicFramePr>
          <p:cNvPr id="6" name="Content Placeholder 5"/>
          <p:cNvGraphicFramePr>
            <a:graphicFrameLocks noGrp="1"/>
          </p:cNvGraphicFramePr>
          <p:nvPr>
            <p:ph sz="half" idx="11"/>
            <p:extLst>
              <p:ext uri="{D42A27DB-BD31-4B8C-83A1-F6EECF244321}">
                <p14:modId xmlns:p14="http://schemas.microsoft.com/office/powerpoint/2010/main" val="2843228543"/>
              </p:ext>
            </p:extLst>
          </p:nvPr>
        </p:nvGraphicFramePr>
        <p:xfrm>
          <a:off x="366713" y="1644650"/>
          <a:ext cx="8382176" cy="3676860"/>
        </p:xfrm>
        <a:graphic>
          <a:graphicData uri="http://schemas.openxmlformats.org/drawingml/2006/table">
            <a:tbl>
              <a:tblPr firstRow="1" bandRow="1">
                <a:tableStyleId>{2D5ABB26-0587-4C30-8999-92F81FD0307C}</a:tableStyleId>
              </a:tblPr>
              <a:tblGrid>
                <a:gridCol w="3770574"/>
                <a:gridCol w="4611602"/>
              </a:tblGrid>
              <a:tr h="735372">
                <a:tc>
                  <a:txBody>
                    <a:bodyPr/>
                    <a:lstStyle/>
                    <a:p>
                      <a:r>
                        <a:rPr lang="en-US" sz="2000" b="0" dirty="0" smtClean="0"/>
                        <a:t>R1 – Charles Rubenstein</a:t>
                      </a:r>
                      <a:endParaRPr lang="en-US" sz="2000" b="0" dirty="0">
                        <a:solidFill>
                          <a:schemeClr val="tx1"/>
                        </a:solidFill>
                      </a:endParaRPr>
                    </a:p>
                  </a:txBody>
                  <a:tcPr/>
                </a:tc>
                <a:tc>
                  <a:txBody>
                    <a:bodyPr/>
                    <a:lstStyle/>
                    <a:p>
                      <a:r>
                        <a:rPr lang="en-US" sz="2000" b="0" dirty="0" smtClean="0"/>
                        <a:t>R6 – Loretta Arellano</a:t>
                      </a:r>
                      <a:endParaRPr lang="en-US" sz="2000" b="0" dirty="0">
                        <a:solidFill>
                          <a:schemeClr val="tx1"/>
                        </a:solidFill>
                      </a:endParaRPr>
                    </a:p>
                  </a:txBody>
                  <a:tcPr/>
                </a:tc>
              </a:tr>
              <a:tr h="735372">
                <a:tc>
                  <a:txBody>
                    <a:bodyPr/>
                    <a:lstStyle/>
                    <a:p>
                      <a:r>
                        <a:rPr lang="en-US" sz="2000" b="0" dirty="0" smtClean="0"/>
                        <a:t>R2 – Joseph </a:t>
                      </a:r>
                      <a:r>
                        <a:rPr lang="en-US" sz="2000" b="0" dirty="0" err="1" smtClean="0"/>
                        <a:t>Kalasky</a:t>
                      </a:r>
                      <a:endParaRPr lang="en-US" sz="2000" b="0" dirty="0">
                        <a:solidFill>
                          <a:schemeClr val="tx1"/>
                        </a:solidFill>
                      </a:endParaRPr>
                    </a:p>
                  </a:txBody>
                  <a:tcPr/>
                </a:tc>
                <a:tc>
                  <a:txBody>
                    <a:bodyPr/>
                    <a:lstStyle/>
                    <a:p>
                      <a:r>
                        <a:rPr lang="en-US" sz="2000" b="0" dirty="0" smtClean="0"/>
                        <a:t>R7 – </a:t>
                      </a:r>
                      <a:r>
                        <a:rPr lang="en-US" sz="2000" b="0" dirty="0" err="1" smtClean="0"/>
                        <a:t>Anader</a:t>
                      </a:r>
                      <a:r>
                        <a:rPr lang="en-US" sz="2000" b="0" dirty="0" smtClean="0"/>
                        <a:t> Benyamin-</a:t>
                      </a:r>
                      <a:r>
                        <a:rPr lang="en-US" sz="2000" b="0" dirty="0" err="1" smtClean="0"/>
                        <a:t>Seeyar</a:t>
                      </a:r>
                      <a:endParaRPr lang="en-US" sz="2000" b="0" dirty="0">
                        <a:solidFill>
                          <a:schemeClr val="tx1"/>
                        </a:solidFill>
                      </a:endParaRPr>
                    </a:p>
                  </a:txBody>
                  <a:tcPr/>
                </a:tc>
              </a:tr>
              <a:tr h="735372">
                <a:tc>
                  <a:txBody>
                    <a:bodyPr/>
                    <a:lstStyle/>
                    <a:p>
                      <a:r>
                        <a:rPr lang="en-US" sz="2000" b="0" dirty="0" smtClean="0"/>
                        <a:t>R3 – Chris Hardy</a:t>
                      </a:r>
                      <a:endParaRPr lang="en-US" sz="2000" b="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dirty="0" smtClean="0"/>
                        <a:t>R8 – </a:t>
                      </a:r>
                      <a:r>
                        <a:rPr lang="en-US" sz="2000" b="0" kern="1200" dirty="0" err="1" smtClean="0">
                          <a:effectLst/>
                        </a:rPr>
                        <a:t>Athanassios</a:t>
                      </a:r>
                      <a:r>
                        <a:rPr lang="en-US" sz="2000" b="0" kern="1200" dirty="0" smtClean="0">
                          <a:effectLst/>
                        </a:rPr>
                        <a:t> </a:t>
                      </a:r>
                      <a:r>
                        <a:rPr lang="en-US" sz="2000" b="0" kern="1200" dirty="0" err="1" smtClean="0">
                          <a:effectLst/>
                        </a:rPr>
                        <a:t>Skodras</a:t>
                      </a:r>
                      <a:endParaRPr lang="en-US" sz="2000" b="0" kern="1200" dirty="0" smtClean="0">
                        <a:solidFill>
                          <a:schemeClr val="dk1"/>
                        </a:solidFill>
                        <a:effectLst/>
                        <a:latin typeface="+mn-lt"/>
                        <a:ea typeface="+mn-ea"/>
                        <a:cs typeface="+mn-cs"/>
                      </a:endParaRPr>
                    </a:p>
                  </a:txBody>
                  <a:tcPr/>
                </a:tc>
              </a:tr>
              <a:tr h="735372">
                <a:tc>
                  <a:txBody>
                    <a:bodyPr/>
                    <a:lstStyle/>
                    <a:p>
                      <a:r>
                        <a:rPr lang="en-US" sz="2000" b="0" dirty="0" smtClean="0"/>
                        <a:t>R4 – Bruce Howell</a:t>
                      </a:r>
                      <a:endParaRPr lang="en-US" sz="2000" b="0" dirty="0">
                        <a:solidFill>
                          <a:schemeClr val="tx1"/>
                        </a:solidFill>
                      </a:endParaRPr>
                    </a:p>
                  </a:txBody>
                  <a:tcPr/>
                </a:tc>
                <a:tc>
                  <a:txBody>
                    <a:bodyPr/>
                    <a:lstStyle/>
                    <a:p>
                      <a:r>
                        <a:rPr lang="en-US" sz="2000" b="0" dirty="0" smtClean="0"/>
                        <a:t>R9 – Gustavo </a:t>
                      </a:r>
                      <a:r>
                        <a:rPr lang="en-US" sz="2000" b="0" kern="1200" dirty="0" err="1" smtClean="0">
                          <a:effectLst/>
                        </a:rPr>
                        <a:t>Giannattasio</a:t>
                      </a:r>
                      <a:r>
                        <a:rPr lang="en-US" sz="2000" b="0" kern="1200" dirty="0" smtClean="0">
                          <a:effectLst/>
                        </a:rPr>
                        <a:t> </a:t>
                      </a:r>
                      <a:endParaRPr lang="en-US" sz="2000" b="0" dirty="0">
                        <a:solidFill>
                          <a:schemeClr val="tx1"/>
                        </a:solidFill>
                      </a:endParaRPr>
                    </a:p>
                  </a:txBody>
                  <a:tcPr/>
                </a:tc>
              </a:tr>
              <a:tr h="7353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dirty="0" smtClean="0"/>
                        <a:t>R5</a:t>
                      </a:r>
                      <a:r>
                        <a:rPr lang="en-US" sz="2000" b="0" baseline="0" dirty="0" smtClean="0"/>
                        <a:t> – John </a:t>
                      </a:r>
                      <a:r>
                        <a:rPr lang="en-US" sz="2000" b="0" baseline="0" dirty="0" err="1" smtClean="0"/>
                        <a:t>Reinert</a:t>
                      </a:r>
                      <a:endParaRPr lang="en-US" sz="2000" b="0" dirty="0" smtClean="0">
                        <a:solidFill>
                          <a:schemeClr val="tx1"/>
                        </a:solidFill>
                      </a:endParaRPr>
                    </a:p>
                  </a:txBody>
                  <a:tcPr/>
                </a:tc>
                <a:tc>
                  <a:txBody>
                    <a:bodyPr/>
                    <a:lstStyle/>
                    <a:p>
                      <a:r>
                        <a:rPr lang="en-US" sz="2000" b="0" dirty="0" smtClean="0"/>
                        <a:t>R10 – Zia Ahmed</a:t>
                      </a:r>
                      <a:endParaRPr lang="en-US" sz="2000" b="0" dirty="0">
                        <a:solidFill>
                          <a:schemeClr val="tx1"/>
                        </a:solidFill>
                      </a:endParaRPr>
                    </a:p>
                  </a:txBody>
                  <a:tcPr/>
                </a:tc>
              </a:tr>
            </a:tbl>
          </a:graphicData>
        </a:graphic>
      </p:graphicFrame>
    </p:spTree>
    <p:extLst>
      <p:ext uri="{BB962C8B-B14F-4D97-AF65-F5344CB8AC3E}">
        <p14:creationId xmlns:p14="http://schemas.microsoft.com/office/powerpoint/2010/main" val="3755885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111" charset="-128"/>
              </a:rPr>
              <a:t>IEEE Sections Congress </a:t>
            </a:r>
            <a:r>
              <a:rPr lang="en-US" dirty="0" smtClean="0">
                <a:ea typeface="ＭＳ Ｐゴシック" pitchFamily="-111" charset="-128"/>
              </a:rPr>
              <a:t>is…</a:t>
            </a:r>
            <a:endParaRPr lang="en-US" dirty="0"/>
          </a:p>
        </p:txBody>
      </p:sp>
      <p:sp>
        <p:nvSpPr>
          <p:cNvPr id="3" name="Date Placeholder 2"/>
          <p:cNvSpPr>
            <a:spLocks noGrp="1"/>
          </p:cNvSpPr>
          <p:nvPr>
            <p:ph type="dt" sz="half" idx="12"/>
          </p:nvPr>
        </p:nvSpPr>
        <p:spPr/>
        <p:txBody>
          <a:bodyPr/>
          <a:lstStyle/>
          <a:p>
            <a:fld id="{E50B30B4-8BA1-E748-9630-47607DB342DA}" type="datetime1">
              <a:rPr lang="en-US" smtClean="0"/>
              <a:t>1/31/2014</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15</a:t>
            </a:fld>
            <a:endParaRPr lang="en-US" dirty="0"/>
          </a:p>
        </p:txBody>
      </p:sp>
      <p:sp>
        <p:nvSpPr>
          <p:cNvPr id="5" name="Content Placeholder 4"/>
          <p:cNvSpPr>
            <a:spLocks noGrp="1"/>
          </p:cNvSpPr>
          <p:nvPr>
            <p:ph sz="half" idx="11"/>
          </p:nvPr>
        </p:nvSpPr>
        <p:spPr/>
        <p:txBody>
          <a:bodyPr/>
          <a:lstStyle/>
          <a:p>
            <a:pPr marL="0" indent="0">
              <a:buNone/>
            </a:pPr>
            <a:r>
              <a:rPr lang="en-US" dirty="0" smtClean="0">
                <a:ea typeface="ＭＳ Ｐゴシック" pitchFamily="-111" charset="-128"/>
              </a:rPr>
              <a:t>The </a:t>
            </a:r>
            <a:r>
              <a:rPr lang="en-US" dirty="0">
                <a:ea typeface="ＭＳ Ｐゴシック" pitchFamily="-111" charset="-128"/>
              </a:rPr>
              <a:t>opportunity for IEEE volunteers from around the world to participate in a truly unique event. The congress provides the attendees to increase their leadership skills and to gain a working knowledge of IEEE. </a:t>
            </a:r>
          </a:p>
          <a:p>
            <a:pPr marL="0" indent="0">
              <a:buNone/>
            </a:pPr>
            <a:r>
              <a:rPr lang="en-US" dirty="0">
                <a:ea typeface="ＭＳ Ｐゴシック" pitchFamily="-111" charset="-128"/>
              </a:rPr>
              <a:t>It is also a venue to express concerns and opinions through the recommendations process. The recommendations, that the Section Delegates vote on, are then used by the IEEE Board of Directors to guide IEEE into the future. </a:t>
            </a:r>
          </a:p>
          <a:p>
            <a:endParaRPr lang="en-US" dirty="0"/>
          </a:p>
        </p:txBody>
      </p:sp>
    </p:spTree>
    <p:extLst>
      <p:ext uri="{BB962C8B-B14F-4D97-AF65-F5344CB8AC3E}">
        <p14:creationId xmlns:p14="http://schemas.microsoft.com/office/powerpoint/2010/main" val="4045762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Sections Congress 2014</a:t>
            </a:r>
            <a:br>
              <a:rPr lang="en-US" dirty="0" smtClean="0"/>
            </a:br>
            <a:r>
              <a:rPr lang="en-US" dirty="0" smtClean="0"/>
              <a:t>Goals and Objectives </a:t>
            </a:r>
            <a:endParaRPr lang="en-US" dirty="0"/>
          </a:p>
        </p:txBody>
      </p:sp>
      <p:sp>
        <p:nvSpPr>
          <p:cNvPr id="3" name="Date Placeholder 2"/>
          <p:cNvSpPr>
            <a:spLocks noGrp="1"/>
          </p:cNvSpPr>
          <p:nvPr>
            <p:ph type="dt" sz="half" idx="12"/>
          </p:nvPr>
        </p:nvSpPr>
        <p:spPr/>
        <p:txBody>
          <a:bodyPr/>
          <a:lstStyle/>
          <a:p>
            <a:fld id="{E50B30B4-8BA1-E748-9630-47607DB342DA}" type="datetime1">
              <a:rPr lang="en-US" smtClean="0"/>
              <a:t>1/31/2014</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16</a:t>
            </a:fld>
            <a:endParaRPr lang="en-US" dirty="0"/>
          </a:p>
        </p:txBody>
      </p:sp>
      <p:sp>
        <p:nvSpPr>
          <p:cNvPr id="5" name="Content Placeholder 4"/>
          <p:cNvSpPr>
            <a:spLocks noGrp="1"/>
          </p:cNvSpPr>
          <p:nvPr>
            <p:ph sz="half" idx="11"/>
          </p:nvPr>
        </p:nvSpPr>
        <p:spPr/>
        <p:txBody>
          <a:bodyPr/>
          <a:lstStyle/>
          <a:p>
            <a:r>
              <a:rPr lang="en-US" dirty="0"/>
              <a:t>Increase member engagement and </a:t>
            </a:r>
            <a:r>
              <a:rPr lang="en-US" dirty="0" smtClean="0"/>
              <a:t>Section </a:t>
            </a:r>
            <a:r>
              <a:rPr lang="en-US" dirty="0"/>
              <a:t>vitality</a:t>
            </a:r>
          </a:p>
          <a:p>
            <a:r>
              <a:rPr lang="en-US" dirty="0"/>
              <a:t>Provide training to </a:t>
            </a:r>
          </a:p>
          <a:p>
            <a:pPr lvl="1"/>
            <a:r>
              <a:rPr lang="en-US" dirty="0" smtClean="0"/>
              <a:t>Develop </a:t>
            </a:r>
            <a:r>
              <a:rPr lang="en-US" dirty="0"/>
              <a:t>leadership </a:t>
            </a:r>
            <a:r>
              <a:rPr lang="en-US" dirty="0" smtClean="0"/>
              <a:t>skills </a:t>
            </a:r>
            <a:endParaRPr lang="en-US" dirty="0"/>
          </a:p>
          <a:p>
            <a:pPr lvl="1"/>
            <a:r>
              <a:rPr lang="en-US" dirty="0"/>
              <a:t>Enable and nurture volunteering efforts </a:t>
            </a:r>
          </a:p>
          <a:p>
            <a:pPr lvl="1"/>
            <a:r>
              <a:rPr lang="en-US" dirty="0"/>
              <a:t>Share best practices </a:t>
            </a:r>
          </a:p>
          <a:p>
            <a:pPr lvl="1"/>
            <a:r>
              <a:rPr lang="en-US" dirty="0"/>
              <a:t>Learn about available programs</a:t>
            </a:r>
          </a:p>
          <a:p>
            <a:r>
              <a:rPr lang="en-US" dirty="0"/>
              <a:t>Provide for networking opportunities at grass-roots level</a:t>
            </a:r>
          </a:p>
          <a:p>
            <a:pPr lvl="1"/>
            <a:endParaRPr lang="en-US" dirty="0"/>
          </a:p>
        </p:txBody>
      </p:sp>
    </p:spTree>
    <p:extLst>
      <p:ext uri="{BB962C8B-B14F-4D97-AF65-F5344CB8AC3E}">
        <p14:creationId xmlns:p14="http://schemas.microsoft.com/office/powerpoint/2010/main" val="1699694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C5383-B22C-A746-A4AF-C32103C6BFA6}" type="slidenum">
              <a:rPr lang="en-US" smtClean="0"/>
              <a:pPr/>
              <a:t>17</a:t>
            </a:fld>
            <a:endParaRPr lang="en-US" dirty="0"/>
          </a:p>
        </p:txBody>
      </p:sp>
      <p:sp>
        <p:nvSpPr>
          <p:cNvPr id="2" name="Date Placeholder 1"/>
          <p:cNvSpPr>
            <a:spLocks noGrp="1"/>
          </p:cNvSpPr>
          <p:nvPr>
            <p:ph type="dt" sz="half" idx="11"/>
          </p:nvPr>
        </p:nvSpPr>
        <p:spPr/>
        <p:txBody>
          <a:bodyPr/>
          <a:lstStyle/>
          <a:p>
            <a:fld id="{E50B30B4-8BA1-E748-9630-47607DB342DA}" type="datetime1">
              <a:rPr lang="en-US" smtClean="0"/>
              <a:t>1/31/2014</a:t>
            </a:fld>
            <a:endParaRPr lang="en-US" dirty="0"/>
          </a:p>
        </p:txBody>
      </p:sp>
      <p:sp>
        <p:nvSpPr>
          <p:cNvPr id="4" name="Title 3"/>
          <p:cNvSpPr>
            <a:spLocks noGrp="1"/>
          </p:cNvSpPr>
          <p:nvPr>
            <p:ph type="title"/>
          </p:nvPr>
        </p:nvSpPr>
        <p:spPr/>
        <p:txBody>
          <a:bodyPr/>
          <a:lstStyle/>
          <a:p>
            <a:r>
              <a:rPr lang="en-US" dirty="0" smtClean="0"/>
              <a:t>SC14 – Theme and Creative Design</a:t>
            </a:r>
            <a:endParaRPr lang="en-US" sz="2600" i="1" dirty="0"/>
          </a:p>
        </p:txBody>
      </p:sp>
      <p:sp>
        <p:nvSpPr>
          <p:cNvPr id="5" name="TextBox 4"/>
          <p:cNvSpPr txBox="1"/>
          <p:nvPr/>
        </p:nvSpPr>
        <p:spPr>
          <a:xfrm>
            <a:off x="473327" y="1524000"/>
            <a:ext cx="7596011" cy="461665"/>
          </a:xfrm>
          <a:prstGeom prst="rect">
            <a:avLst/>
          </a:prstGeom>
          <a:noFill/>
        </p:spPr>
        <p:txBody>
          <a:bodyPr wrap="square" rtlCol="0">
            <a:spAutoFit/>
          </a:bodyPr>
          <a:lstStyle/>
          <a:p>
            <a:pPr algn="ctr"/>
            <a:r>
              <a:rPr lang="en-US" sz="2400" b="1" i="1" dirty="0"/>
              <a:t>Inspiring Our Leaders of Tomorrow</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717" y="2719085"/>
            <a:ext cx="8425171" cy="1649789"/>
          </a:xfrm>
          <a:prstGeom prst="rect">
            <a:avLst/>
          </a:prstGeom>
        </p:spPr>
      </p:pic>
    </p:spTree>
    <p:extLst>
      <p:ext uri="{BB962C8B-B14F-4D97-AF65-F5344CB8AC3E}">
        <p14:creationId xmlns:p14="http://schemas.microsoft.com/office/powerpoint/2010/main" val="2779083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111" charset="-128"/>
              </a:rPr>
              <a:t>Sections Congress 2011 Recommendations Update</a:t>
            </a:r>
            <a:endParaRPr lang="en-US" dirty="0"/>
          </a:p>
        </p:txBody>
      </p:sp>
      <p:sp>
        <p:nvSpPr>
          <p:cNvPr id="3" name="Date Placeholder 2"/>
          <p:cNvSpPr>
            <a:spLocks noGrp="1"/>
          </p:cNvSpPr>
          <p:nvPr>
            <p:ph type="dt" sz="half" idx="12"/>
          </p:nvPr>
        </p:nvSpPr>
        <p:spPr/>
        <p:txBody>
          <a:bodyPr/>
          <a:lstStyle/>
          <a:p>
            <a:fld id="{E50B30B4-8BA1-E748-9630-47607DB342DA}" type="datetime1">
              <a:rPr lang="en-US" smtClean="0"/>
              <a:t>1/31/2014</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18</a:t>
            </a:fld>
            <a:endParaRPr lang="en-US" dirty="0"/>
          </a:p>
        </p:txBody>
      </p:sp>
      <p:sp>
        <p:nvSpPr>
          <p:cNvPr id="5" name="Content Placeholder 4"/>
          <p:cNvSpPr>
            <a:spLocks noGrp="1"/>
          </p:cNvSpPr>
          <p:nvPr>
            <p:ph sz="half" idx="11"/>
          </p:nvPr>
        </p:nvSpPr>
        <p:spPr/>
        <p:txBody>
          <a:bodyPr/>
          <a:lstStyle/>
          <a:p>
            <a:pPr>
              <a:buFontTx/>
              <a:buChar char="•"/>
            </a:pPr>
            <a:r>
              <a:rPr lang="en-US" sz="2000" dirty="0">
                <a:ea typeface="ＭＳ Ｐゴシック" pitchFamily="-111" charset="-128"/>
              </a:rPr>
              <a:t>The Primary Section Delegates voted on the IEEE Sections Congress 2011 Recommendations during the Closing Ceremony on Monday, 22 August. </a:t>
            </a:r>
          </a:p>
          <a:p>
            <a:pPr>
              <a:buFontTx/>
              <a:buChar char="•"/>
            </a:pPr>
            <a:r>
              <a:rPr lang="en-US" sz="2000" dirty="0">
                <a:ea typeface="ＭＳ Ｐゴシック" pitchFamily="-111" charset="-128"/>
              </a:rPr>
              <a:t>The following slides include the top 5 recommendations and </a:t>
            </a:r>
            <a:r>
              <a:rPr lang="en-US" sz="2000" dirty="0" smtClean="0">
                <a:ea typeface="ＭＳ Ｐゴシック" pitchFamily="-111" charset="-128"/>
              </a:rPr>
              <a:t>the </a:t>
            </a:r>
            <a:r>
              <a:rPr lang="en-US" sz="2000" dirty="0">
                <a:ea typeface="ＭＳ Ｐゴシック" pitchFamily="-111" charset="-128"/>
              </a:rPr>
              <a:t>current </a:t>
            </a:r>
            <a:r>
              <a:rPr lang="en-US" sz="2000" dirty="0" smtClean="0">
                <a:ea typeface="ＭＳ Ｐゴシック" pitchFamily="-111" charset="-128"/>
              </a:rPr>
              <a:t>status as of June 2013.</a:t>
            </a:r>
          </a:p>
          <a:p>
            <a:pPr>
              <a:buFontTx/>
              <a:buChar char="•"/>
            </a:pPr>
            <a:r>
              <a:rPr lang="en-US" sz="2000" dirty="0" smtClean="0">
                <a:ea typeface="ＭＳ Ｐゴシック" pitchFamily="-111" charset="-128"/>
              </a:rPr>
              <a:t>The next update to the 2011 recommendations will be provided in </a:t>
            </a:r>
            <a:r>
              <a:rPr lang="en-US" sz="2000" dirty="0" smtClean="0">
                <a:ea typeface="ＭＳ Ｐゴシック" pitchFamily="-111" charset="-128"/>
              </a:rPr>
              <a:t>February 2014. </a:t>
            </a:r>
            <a:endParaRPr lang="en-US" sz="2000" dirty="0">
              <a:ea typeface="ＭＳ Ｐゴシック" pitchFamily="-111" charset="-128"/>
            </a:endParaRPr>
          </a:p>
          <a:p>
            <a:pPr marL="0" indent="0">
              <a:buNone/>
            </a:pPr>
            <a:endParaRPr lang="en-US" dirty="0"/>
          </a:p>
        </p:txBody>
      </p:sp>
    </p:spTree>
    <p:extLst>
      <p:ext uri="{BB962C8B-B14F-4D97-AF65-F5344CB8AC3E}">
        <p14:creationId xmlns:p14="http://schemas.microsoft.com/office/powerpoint/2010/main" val="3364951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ea typeface="ＭＳ Ｐゴシック" pitchFamily="-111" charset="-128"/>
              </a:rPr>
              <a:t>Sections Congress 2011 Recommendations Update</a:t>
            </a:r>
            <a:br>
              <a:rPr lang="en-US" sz="2000" dirty="0">
                <a:ea typeface="ＭＳ Ｐゴシック" pitchFamily="-111" charset="-128"/>
              </a:rPr>
            </a:br>
            <a:r>
              <a:rPr lang="en-US" sz="2000" dirty="0" smtClean="0">
                <a:ea typeface="ＭＳ Ｐゴシック" pitchFamily="-111" charset="-128"/>
              </a:rPr>
              <a:t>1. </a:t>
            </a:r>
            <a:r>
              <a:rPr lang="en-US" sz="2000" dirty="0">
                <a:ea typeface="ＭＳ Ｐゴシック" pitchFamily="-111" charset="-128"/>
              </a:rPr>
              <a:t>Pre-University Long Term </a:t>
            </a:r>
            <a:r>
              <a:rPr lang="en-US" sz="2000" dirty="0" smtClean="0">
                <a:ea typeface="ＭＳ Ｐゴシック" pitchFamily="-111" charset="-128"/>
              </a:rPr>
              <a:t>Strategy</a:t>
            </a:r>
            <a:r>
              <a:rPr lang="en-US" sz="2000" dirty="0">
                <a:ea typeface="ＭＳ Ｐゴシック" pitchFamily="-111" charset="-128"/>
              </a:rPr>
              <a:t/>
            </a:r>
            <a:br>
              <a:rPr lang="en-US" sz="2000" dirty="0">
                <a:ea typeface="ＭＳ Ｐゴシック" pitchFamily="-111" charset="-128"/>
              </a:rPr>
            </a:br>
            <a:r>
              <a:rPr lang="en-US" sz="2000" b="0" i="1" dirty="0">
                <a:ea typeface="ＭＳ Ｐゴシック" pitchFamily="-111" charset="-128"/>
              </a:rPr>
              <a:t>Assigned to </a:t>
            </a:r>
            <a:r>
              <a:rPr lang="en-US" sz="2000" b="0" i="1" dirty="0" smtClean="0">
                <a:ea typeface="ＭＳ Ｐゴシック" pitchFamily="-111" charset="-128"/>
              </a:rPr>
              <a:t>IEEE </a:t>
            </a:r>
            <a:r>
              <a:rPr lang="en-US" sz="1800" b="0" i="1" dirty="0" smtClean="0">
                <a:ea typeface="ＭＳ Ｐゴシック" pitchFamily="-111" charset="-128"/>
              </a:rPr>
              <a:t>Educational </a:t>
            </a:r>
            <a:r>
              <a:rPr lang="en-US" sz="1800" b="0" i="1" dirty="0">
                <a:ea typeface="ＭＳ Ｐゴシック" pitchFamily="-111" charset="-128"/>
              </a:rPr>
              <a:t>Activities Board</a:t>
            </a:r>
            <a:endParaRPr lang="en-US" sz="1800" dirty="0"/>
          </a:p>
        </p:txBody>
      </p:sp>
      <p:sp>
        <p:nvSpPr>
          <p:cNvPr id="3" name="Date Placeholder 2"/>
          <p:cNvSpPr>
            <a:spLocks noGrp="1"/>
          </p:cNvSpPr>
          <p:nvPr>
            <p:ph type="dt" sz="half" idx="12"/>
          </p:nvPr>
        </p:nvSpPr>
        <p:spPr/>
        <p:txBody>
          <a:bodyPr/>
          <a:lstStyle/>
          <a:p>
            <a:fld id="{E50B30B4-8BA1-E748-9630-47607DB342DA}" type="datetime1">
              <a:rPr lang="en-US" smtClean="0"/>
              <a:t>1/31/2014</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19</a:t>
            </a:fld>
            <a:endParaRPr lang="en-US" dirty="0"/>
          </a:p>
        </p:txBody>
      </p:sp>
      <p:sp>
        <p:nvSpPr>
          <p:cNvPr id="5" name="Content Placeholder 4"/>
          <p:cNvSpPr>
            <a:spLocks noGrp="1"/>
          </p:cNvSpPr>
          <p:nvPr>
            <p:ph sz="half" idx="11"/>
          </p:nvPr>
        </p:nvSpPr>
        <p:spPr/>
        <p:txBody>
          <a:bodyPr/>
          <a:lstStyle/>
          <a:p>
            <a:pPr marL="0" indent="0">
              <a:buNone/>
              <a:defRPr/>
            </a:pPr>
            <a:r>
              <a:rPr lang="en-US" sz="2000" dirty="0">
                <a:ea typeface="ＭＳ Ｐゴシック" pitchFamily="-111" charset="-128"/>
              </a:rPr>
              <a:t>IEEE to develop a long-term strategy to increase the number of next generation youth pursuing science and engineering careers. </a:t>
            </a:r>
          </a:p>
          <a:p>
            <a:pPr>
              <a:buFont typeface="Arial" pitchFamily="34" charset="0"/>
              <a:buChar char="•"/>
              <a:defRPr/>
            </a:pPr>
            <a:r>
              <a:rPr lang="en-US" sz="2000" dirty="0">
                <a:ea typeface="ＭＳ Ｐゴシック" pitchFamily="-111" charset="-128"/>
              </a:rPr>
              <a:t>Business plan for initiatives in development</a:t>
            </a:r>
          </a:p>
          <a:p>
            <a:pPr>
              <a:buFont typeface="Arial" pitchFamily="34" charset="0"/>
              <a:buChar char="•"/>
              <a:defRPr/>
            </a:pPr>
            <a:r>
              <a:rPr lang="en-US" sz="2000" dirty="0">
                <a:ea typeface="ＭＳ Ｐゴシック" pitchFamily="-111" charset="-128"/>
              </a:rPr>
              <a:t>Long-term strategy is expected to be developed by year end 2013. Will be reported to IEEE Board of Directors, Educational Activities Board, and Member and Geographic Activities Board</a:t>
            </a:r>
          </a:p>
          <a:p>
            <a:pPr marL="0" indent="0">
              <a:buNone/>
            </a:pPr>
            <a:endParaRPr lang="en-US" dirty="0"/>
          </a:p>
        </p:txBody>
      </p:sp>
    </p:spTree>
    <p:extLst>
      <p:ext uri="{BB962C8B-B14F-4D97-AF65-F5344CB8AC3E}">
        <p14:creationId xmlns:p14="http://schemas.microsoft.com/office/powerpoint/2010/main" val="326817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Date Placeholder 2"/>
          <p:cNvSpPr>
            <a:spLocks noGrp="1"/>
          </p:cNvSpPr>
          <p:nvPr>
            <p:ph type="dt" sz="half" idx="12"/>
          </p:nvPr>
        </p:nvSpPr>
        <p:spPr/>
        <p:txBody>
          <a:bodyPr/>
          <a:lstStyle/>
          <a:p>
            <a:fld id="{E50B30B4-8BA1-E748-9630-47607DB342DA}" type="datetime1">
              <a:rPr lang="en-US" smtClean="0"/>
              <a:t>1/31/2014</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2</a:t>
            </a:fld>
            <a:endParaRPr lang="en-US" dirty="0"/>
          </a:p>
        </p:txBody>
      </p:sp>
      <p:sp>
        <p:nvSpPr>
          <p:cNvPr id="5" name="Content Placeholder 4"/>
          <p:cNvSpPr>
            <a:spLocks noGrp="1"/>
          </p:cNvSpPr>
          <p:nvPr>
            <p:ph sz="half" idx="11"/>
          </p:nvPr>
        </p:nvSpPr>
        <p:spPr>
          <a:xfrm>
            <a:off x="171451" y="1487606"/>
            <a:ext cx="8839200" cy="4868744"/>
          </a:xfrm>
        </p:spPr>
        <p:txBody>
          <a:bodyPr>
            <a:normAutofit fontScale="55000" lnSpcReduction="20000"/>
          </a:bodyPr>
          <a:lstStyle/>
          <a:p>
            <a:r>
              <a:rPr lang="en-US" sz="2900" dirty="0"/>
              <a:t>SC14 Recommendations </a:t>
            </a:r>
            <a:r>
              <a:rPr lang="en-US" sz="2900" dirty="0" smtClean="0"/>
              <a:t>Process/Timeline </a:t>
            </a:r>
            <a:r>
              <a:rPr lang="en-US" sz="2900" dirty="0"/>
              <a:t>– slide </a:t>
            </a:r>
            <a:r>
              <a:rPr lang="en-US" sz="2900" dirty="0" smtClean="0"/>
              <a:t>3-4 </a:t>
            </a:r>
            <a:r>
              <a:rPr lang="en-US" sz="2900" i="1" dirty="0"/>
              <a:t>(</a:t>
            </a:r>
            <a:r>
              <a:rPr lang="en-US" sz="2900" b="1" i="1" dirty="0">
                <a:solidFill>
                  <a:srgbClr val="FF0000"/>
                </a:solidFill>
              </a:rPr>
              <a:t>**</a:t>
            </a:r>
            <a:r>
              <a:rPr lang="en-US" sz="2900" i="1" dirty="0"/>
              <a:t>updated information)</a:t>
            </a:r>
            <a:endParaRPr lang="en-US" sz="2900" dirty="0"/>
          </a:p>
          <a:p>
            <a:r>
              <a:rPr lang="en-US" sz="2900" dirty="0" smtClean="0"/>
              <a:t>SC14 Logistics</a:t>
            </a:r>
            <a:r>
              <a:rPr lang="en-US" sz="2900" dirty="0"/>
              <a:t> </a:t>
            </a:r>
            <a:r>
              <a:rPr lang="en-US" sz="2900" dirty="0" smtClean="0"/>
              <a:t>– slides 5-9 </a:t>
            </a:r>
            <a:r>
              <a:rPr lang="en-US" sz="2900" i="1" dirty="0" smtClean="0"/>
              <a:t>(</a:t>
            </a:r>
            <a:r>
              <a:rPr lang="en-US" sz="2900" b="1" i="1" dirty="0" smtClean="0">
                <a:solidFill>
                  <a:srgbClr val="FF0000"/>
                </a:solidFill>
              </a:rPr>
              <a:t>**</a:t>
            </a:r>
            <a:r>
              <a:rPr lang="en-US" sz="2900" i="1" dirty="0" smtClean="0"/>
              <a:t>updated information)</a:t>
            </a:r>
          </a:p>
          <a:p>
            <a:r>
              <a:rPr lang="en-US" sz="2900" dirty="0" smtClean="0"/>
              <a:t>SC14 Tentative </a:t>
            </a:r>
            <a:r>
              <a:rPr lang="en-US" sz="2900" dirty="0" smtClean="0"/>
              <a:t>Program Schedule </a:t>
            </a:r>
            <a:r>
              <a:rPr lang="en-US" sz="2900" dirty="0" smtClean="0"/>
              <a:t>– slide 10 </a:t>
            </a:r>
          </a:p>
          <a:p>
            <a:r>
              <a:rPr lang="en-US" sz="2900" dirty="0" smtClean="0"/>
              <a:t>SC14 Track Titles, Track Chairs – </a:t>
            </a:r>
            <a:r>
              <a:rPr lang="en-US" sz="2900" dirty="0"/>
              <a:t>slide </a:t>
            </a:r>
            <a:r>
              <a:rPr lang="en-US" sz="2900" dirty="0" smtClean="0"/>
              <a:t>11</a:t>
            </a:r>
          </a:p>
          <a:p>
            <a:r>
              <a:rPr lang="en-US" sz="2900" dirty="0" smtClean="0"/>
              <a:t>SC14 Key Milestones – slide 12</a:t>
            </a:r>
          </a:p>
          <a:p>
            <a:r>
              <a:rPr lang="en-US" sz="2900" dirty="0" smtClean="0"/>
              <a:t>Supporting information – slides </a:t>
            </a:r>
            <a:r>
              <a:rPr lang="en-US" sz="2900" dirty="0" smtClean="0"/>
              <a:t>13-17</a:t>
            </a:r>
            <a:endParaRPr lang="en-US" sz="2900" dirty="0" smtClean="0"/>
          </a:p>
          <a:p>
            <a:pPr lvl="1"/>
            <a:r>
              <a:rPr lang="en-US" sz="2500" dirty="0" smtClean="0"/>
              <a:t>SC14 </a:t>
            </a:r>
            <a:r>
              <a:rPr lang="en-US" sz="2500" dirty="0"/>
              <a:t>Committee; SC14 Region Coordinators – slides </a:t>
            </a:r>
            <a:r>
              <a:rPr lang="en-US" sz="2500" dirty="0" smtClean="0"/>
              <a:t>13-14 </a:t>
            </a:r>
            <a:endParaRPr lang="en-US" sz="2500" dirty="0"/>
          </a:p>
          <a:p>
            <a:pPr lvl="1"/>
            <a:r>
              <a:rPr lang="en-US" sz="2500" dirty="0" smtClean="0"/>
              <a:t>Sections </a:t>
            </a:r>
            <a:r>
              <a:rPr lang="en-US" sz="2500" dirty="0"/>
              <a:t>Congress is… – slide </a:t>
            </a:r>
            <a:r>
              <a:rPr lang="en-US" sz="2500" dirty="0" smtClean="0"/>
              <a:t>15</a:t>
            </a:r>
          </a:p>
          <a:p>
            <a:pPr lvl="1"/>
            <a:r>
              <a:rPr lang="en-US" sz="2500" dirty="0" smtClean="0"/>
              <a:t>SC </a:t>
            </a:r>
            <a:r>
              <a:rPr lang="en-US" sz="2500" dirty="0"/>
              <a:t>Goals and Objectives – </a:t>
            </a:r>
            <a:r>
              <a:rPr lang="en-US" sz="2500" dirty="0" smtClean="0"/>
              <a:t>slide 16</a:t>
            </a:r>
          </a:p>
          <a:p>
            <a:pPr lvl="1"/>
            <a:r>
              <a:rPr lang="en-US" sz="2500" dirty="0" smtClean="0"/>
              <a:t>Theme </a:t>
            </a:r>
            <a:r>
              <a:rPr lang="en-US" sz="2500" dirty="0"/>
              <a:t>and Program Creative Design </a:t>
            </a:r>
            <a:r>
              <a:rPr lang="en-US" sz="2500" dirty="0" smtClean="0"/>
              <a:t>– </a:t>
            </a:r>
            <a:r>
              <a:rPr lang="en-US" sz="2500" dirty="0"/>
              <a:t>slide </a:t>
            </a:r>
            <a:r>
              <a:rPr lang="en-US" sz="2500" dirty="0" smtClean="0"/>
              <a:t>17</a:t>
            </a:r>
          </a:p>
          <a:p>
            <a:r>
              <a:rPr lang="en-US" sz="2900" dirty="0" smtClean="0"/>
              <a:t>SC11 Recommendations Update – slides 18-23</a:t>
            </a:r>
          </a:p>
          <a:p>
            <a:r>
              <a:rPr lang="en-US" sz="2900" dirty="0" smtClean="0"/>
              <a:t>SC14 Staff Contact Information – slide 24</a:t>
            </a:r>
          </a:p>
          <a:p>
            <a:pPr marL="0" indent="0">
              <a:buNone/>
            </a:pPr>
            <a:endParaRPr lang="en-US" dirty="0" smtClean="0"/>
          </a:p>
        </p:txBody>
      </p:sp>
      <p:pic>
        <p:nvPicPr>
          <p:cNvPr id="6" name="Picture Placeholder 16"/>
          <p:cNvPicPr>
            <a:picLocks noChangeAspect="1"/>
          </p:cNvPicPr>
          <p:nvPr/>
        </p:nvPicPr>
        <p:blipFill>
          <a:blip r:embed="rId2">
            <a:extLst>
              <a:ext uri="{28A0092B-C50C-407E-A947-70E740481C1C}">
                <a14:useLocalDpi xmlns:a14="http://schemas.microsoft.com/office/drawing/2010/main" val="0"/>
              </a:ext>
            </a:extLst>
          </a:blip>
          <a:srcRect t="8770" b="8770"/>
          <a:stretch>
            <a:fillRect/>
          </a:stretch>
        </p:blipFill>
        <p:spPr>
          <a:xfrm>
            <a:off x="7092444" y="1812347"/>
            <a:ext cx="1933630" cy="2391518"/>
          </a:xfrm>
          <a:prstGeom prst="rect">
            <a:avLst/>
          </a:prstGeom>
        </p:spPr>
      </p:pic>
    </p:spTree>
    <p:extLst>
      <p:ext uri="{BB962C8B-B14F-4D97-AF65-F5344CB8AC3E}">
        <p14:creationId xmlns:p14="http://schemas.microsoft.com/office/powerpoint/2010/main" val="30638017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a:ea typeface="ＭＳ Ｐゴシック" pitchFamily="-111" charset="-128"/>
              </a:rPr>
              <a:t>Sections Congress 2011 Recommendations Update</a:t>
            </a:r>
            <a:br>
              <a:rPr lang="en-US" sz="2200" dirty="0">
                <a:ea typeface="ＭＳ Ｐゴシック" pitchFamily="-111" charset="-128"/>
              </a:rPr>
            </a:br>
            <a:r>
              <a:rPr lang="en-US" sz="2200" dirty="0" smtClean="0">
                <a:ea typeface="ＭＳ Ｐゴシック" pitchFamily="-111" charset="-128"/>
              </a:rPr>
              <a:t>2. </a:t>
            </a:r>
            <a:r>
              <a:rPr lang="en-US" sz="2200" dirty="0">
                <a:ea typeface="ＭＳ Ｐゴシック" pitchFamily="-111" charset="-128"/>
              </a:rPr>
              <a:t>Global Fidelity Program</a:t>
            </a:r>
            <a:br>
              <a:rPr lang="en-US" sz="2200" dirty="0">
                <a:ea typeface="ＭＳ Ｐゴシック" pitchFamily="-111" charset="-128"/>
              </a:rPr>
            </a:br>
            <a:r>
              <a:rPr lang="en-US" sz="2000" b="0" i="1" dirty="0">
                <a:ea typeface="ＭＳ Ｐゴシック" pitchFamily="-111" charset="-128"/>
              </a:rPr>
              <a:t>Assigned to MGA Member Engagement and Life Cycle Committee (MELCC)</a:t>
            </a:r>
            <a:endParaRPr lang="en-US" sz="2000" dirty="0"/>
          </a:p>
        </p:txBody>
      </p:sp>
      <p:sp>
        <p:nvSpPr>
          <p:cNvPr id="3" name="Date Placeholder 2"/>
          <p:cNvSpPr>
            <a:spLocks noGrp="1"/>
          </p:cNvSpPr>
          <p:nvPr>
            <p:ph type="dt" sz="half" idx="12"/>
          </p:nvPr>
        </p:nvSpPr>
        <p:spPr/>
        <p:txBody>
          <a:bodyPr/>
          <a:lstStyle/>
          <a:p>
            <a:fld id="{E50B30B4-8BA1-E748-9630-47607DB342DA}" type="datetime1">
              <a:rPr lang="en-US" smtClean="0"/>
              <a:t>1/31/2014</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20</a:t>
            </a:fld>
            <a:endParaRPr lang="en-US" dirty="0"/>
          </a:p>
        </p:txBody>
      </p:sp>
      <p:sp>
        <p:nvSpPr>
          <p:cNvPr id="5" name="Content Placeholder 4"/>
          <p:cNvSpPr>
            <a:spLocks noGrp="1"/>
          </p:cNvSpPr>
          <p:nvPr>
            <p:ph sz="half" idx="11"/>
          </p:nvPr>
        </p:nvSpPr>
        <p:spPr>
          <a:xfrm>
            <a:off x="366889" y="1473502"/>
            <a:ext cx="8381999" cy="4882848"/>
          </a:xfrm>
        </p:spPr>
        <p:txBody>
          <a:bodyPr>
            <a:normAutofit fontScale="77500" lnSpcReduction="20000"/>
          </a:bodyPr>
          <a:lstStyle/>
          <a:p>
            <a:pPr marL="0" indent="0">
              <a:buNone/>
              <a:defRPr/>
            </a:pPr>
            <a:r>
              <a:rPr lang="en-US" sz="2400" dirty="0">
                <a:ea typeface="ＭＳ Ｐゴシック" pitchFamily="-111" charset="-128"/>
              </a:rPr>
              <a:t>As members </a:t>
            </a:r>
            <a:r>
              <a:rPr lang="en-US" sz="2400" dirty="0"/>
              <a:t>maintain their IEEE membership over the years, IEEE must reward them for their loyalty. Rewards ought to be tangible and useful and can be done simply and inexpensively. Create Global Fidelity Programs including: (a) Continue membership Recognition 5-10-15-20 years of membership; (b) Bonus for specific Benefits (e.g., reduced fee, IEEE merchandise, </a:t>
            </a:r>
            <a:r>
              <a:rPr lang="en-US" sz="2400" dirty="0" err="1"/>
              <a:t>etc</a:t>
            </a:r>
            <a:r>
              <a:rPr lang="en-US" sz="2400" dirty="0"/>
              <a:t>). </a:t>
            </a:r>
          </a:p>
          <a:p>
            <a:pPr>
              <a:buFont typeface="Arial" pitchFamily="34" charset="0"/>
              <a:buChar char="•"/>
              <a:defRPr/>
            </a:pPr>
            <a:r>
              <a:rPr lang="en-US" sz="2400" dirty="0" smtClean="0"/>
              <a:t>Motion passed </a:t>
            </a:r>
            <a:r>
              <a:rPr lang="en-US" sz="2400" dirty="0"/>
              <a:t>at February 2013 MGA Board </a:t>
            </a:r>
            <a:r>
              <a:rPr lang="en-US" sz="2400" dirty="0" smtClean="0"/>
              <a:t>meeting </a:t>
            </a:r>
            <a:r>
              <a:rPr lang="en-US" sz="2400" dirty="0"/>
              <a:t>to </a:t>
            </a:r>
            <a:r>
              <a:rPr lang="en-US" sz="2400" dirty="0" smtClean="0">
                <a:ea typeface="ＭＳ Ｐゴシック"/>
                <a:cs typeface="ＭＳ Ｐゴシック"/>
              </a:rPr>
              <a:t>test </a:t>
            </a:r>
            <a:r>
              <a:rPr lang="en-US" sz="2400" dirty="0">
                <a:ea typeface="ＭＳ Ｐゴシック"/>
                <a:cs typeface="ＭＳ Ｐゴシック"/>
              </a:rPr>
              <a:t>a pilot of a loyalty program for 2015 Membership Year to renewing members in years 2, 5, 10, and 20</a:t>
            </a:r>
            <a:r>
              <a:rPr lang="en-US" sz="2400" dirty="0" smtClean="0">
                <a:ea typeface="ＭＳ Ｐゴシック"/>
                <a:cs typeface="ＭＳ Ｐゴシック"/>
              </a:rPr>
              <a:t>. </a:t>
            </a:r>
          </a:p>
          <a:p>
            <a:pPr lvl="1">
              <a:buFont typeface="Arial" pitchFamily="34" charset="0"/>
              <a:buChar char="•"/>
              <a:defRPr/>
            </a:pPr>
            <a:r>
              <a:rPr lang="en-US" sz="2100" dirty="0">
                <a:ea typeface="ＭＳ Ｐゴシック"/>
                <a:cs typeface="ＭＳ Ｐゴシック"/>
              </a:rPr>
              <a:t>Final decision to be made at the June or November MGAB meeting after full understanding of budget considerations</a:t>
            </a:r>
          </a:p>
          <a:p>
            <a:pPr>
              <a:buFont typeface="Arial" pitchFamily="34" charset="0"/>
              <a:buChar char="•"/>
              <a:defRPr/>
            </a:pPr>
            <a:r>
              <a:rPr lang="en-US" sz="2500" dirty="0" smtClean="0">
                <a:ea typeface="ＭＳ Ｐゴシック"/>
                <a:cs typeface="ＭＳ Ｐゴシック"/>
              </a:rPr>
              <a:t>MGA MELCC will provide MGA Board, at its Nov 2013 meeting:</a:t>
            </a:r>
          </a:p>
          <a:p>
            <a:pPr lvl="1">
              <a:buFont typeface="Arial" pitchFamily="34" charset="0"/>
              <a:buChar char="•"/>
              <a:defRPr/>
            </a:pPr>
            <a:r>
              <a:rPr lang="en-US" sz="2100" dirty="0" smtClean="0">
                <a:ea typeface="ＭＳ Ｐゴシック" pitchFamily="-111" charset="-128"/>
              </a:rPr>
              <a:t>Refined financial projections in order to give </a:t>
            </a:r>
            <a:r>
              <a:rPr lang="en-US" sz="2100" dirty="0">
                <a:ea typeface="ＭＳ Ｐゴシック" pitchFamily="-111" charset="-128"/>
              </a:rPr>
              <a:t>final go ahead for the pilot for 2015 Membership Year (August 2014)</a:t>
            </a:r>
          </a:p>
          <a:p>
            <a:pPr lvl="2">
              <a:buFont typeface="Arial" pitchFamily="34" charset="0"/>
              <a:buChar char="•"/>
              <a:defRPr/>
            </a:pPr>
            <a:r>
              <a:rPr lang="en-US" sz="2100" dirty="0" smtClean="0">
                <a:ea typeface="ＭＳ Ｐゴシック" pitchFamily="-111" charset="-128"/>
              </a:rPr>
              <a:t>Costs </a:t>
            </a:r>
            <a:r>
              <a:rPr lang="en-US" sz="2100" dirty="0">
                <a:ea typeface="ＭＳ Ｐゴシック" pitchFamily="-111" charset="-128"/>
              </a:rPr>
              <a:t>of reward fulfillment</a:t>
            </a:r>
          </a:p>
          <a:p>
            <a:pPr lvl="2">
              <a:buFont typeface="Arial" pitchFamily="34" charset="0"/>
              <a:buChar char="•"/>
              <a:defRPr/>
            </a:pPr>
            <a:r>
              <a:rPr lang="en-US" sz="2100" dirty="0" smtClean="0">
                <a:ea typeface="ＭＳ Ｐゴシック" pitchFamily="-111" charset="-128"/>
              </a:rPr>
              <a:t>Costs </a:t>
            </a:r>
            <a:r>
              <a:rPr lang="en-US" sz="2100" dirty="0">
                <a:ea typeface="ＭＳ Ｐゴシック" pitchFamily="-111" charset="-128"/>
              </a:rPr>
              <a:t>of implementation</a:t>
            </a:r>
          </a:p>
          <a:p>
            <a:endParaRPr lang="en-US" sz="2100" dirty="0"/>
          </a:p>
        </p:txBody>
      </p:sp>
    </p:spTree>
    <p:extLst>
      <p:ext uri="{BB962C8B-B14F-4D97-AF65-F5344CB8AC3E}">
        <p14:creationId xmlns:p14="http://schemas.microsoft.com/office/powerpoint/2010/main" val="2547325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a:ea typeface="ＭＳ Ｐゴシック" pitchFamily="-111" charset="-128"/>
              </a:rPr>
              <a:t>Sections Congress 2011 Recommendations Update</a:t>
            </a:r>
            <a:br>
              <a:rPr lang="en-US" sz="2200" dirty="0">
                <a:ea typeface="ＭＳ Ｐゴシック" pitchFamily="-111" charset="-128"/>
              </a:rPr>
            </a:br>
            <a:r>
              <a:rPr lang="en-US" sz="2200" dirty="0" smtClean="0">
                <a:ea typeface="ＭＳ Ｐゴシック" pitchFamily="-111" charset="-128"/>
              </a:rPr>
              <a:t>3. </a:t>
            </a:r>
            <a:r>
              <a:rPr lang="en-US" sz="2200" dirty="0">
                <a:ea typeface="ＭＳ Ｐゴシック" pitchFamily="-111" charset="-128"/>
              </a:rPr>
              <a:t>Bundled Society Membership</a:t>
            </a:r>
            <a:br>
              <a:rPr lang="en-US" sz="2200" dirty="0">
                <a:ea typeface="ＭＳ Ｐゴシック" pitchFamily="-111" charset="-128"/>
              </a:rPr>
            </a:br>
            <a:r>
              <a:rPr lang="en-US" sz="2200" b="0" i="1" dirty="0">
                <a:ea typeface="ＭＳ Ｐゴシック" pitchFamily="-111" charset="-128"/>
              </a:rPr>
              <a:t>Assigned to MGA and TAB</a:t>
            </a:r>
            <a:endParaRPr lang="en-US" sz="2200" dirty="0"/>
          </a:p>
        </p:txBody>
      </p:sp>
      <p:sp>
        <p:nvSpPr>
          <p:cNvPr id="3" name="Date Placeholder 2"/>
          <p:cNvSpPr>
            <a:spLocks noGrp="1"/>
          </p:cNvSpPr>
          <p:nvPr>
            <p:ph type="dt" sz="half" idx="12"/>
          </p:nvPr>
        </p:nvSpPr>
        <p:spPr/>
        <p:txBody>
          <a:bodyPr/>
          <a:lstStyle/>
          <a:p>
            <a:fld id="{E50B30B4-8BA1-E748-9630-47607DB342DA}" type="datetime1">
              <a:rPr lang="en-US" smtClean="0"/>
              <a:t>1/31/2014</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21</a:t>
            </a:fld>
            <a:endParaRPr lang="en-US" dirty="0"/>
          </a:p>
        </p:txBody>
      </p:sp>
      <p:sp>
        <p:nvSpPr>
          <p:cNvPr id="5" name="Content Placeholder 4"/>
          <p:cNvSpPr>
            <a:spLocks noGrp="1"/>
          </p:cNvSpPr>
          <p:nvPr>
            <p:ph sz="half" idx="11"/>
          </p:nvPr>
        </p:nvSpPr>
        <p:spPr>
          <a:xfrm>
            <a:off x="152400" y="1460310"/>
            <a:ext cx="8762999" cy="4776717"/>
          </a:xfrm>
        </p:spPr>
        <p:txBody>
          <a:bodyPr>
            <a:normAutofit fontScale="77500" lnSpcReduction="20000"/>
          </a:bodyPr>
          <a:lstStyle/>
          <a:p>
            <a:pPr marL="0" indent="0">
              <a:buNone/>
              <a:defRPr/>
            </a:pPr>
            <a:r>
              <a:rPr lang="en-US" sz="2400" dirty="0"/>
              <a:t>IEEE membership (including e-Membership) should include a Society membership as part of the basic membership fee. </a:t>
            </a:r>
          </a:p>
          <a:p>
            <a:pPr>
              <a:buFont typeface="Arial" pitchFamily="34" charset="0"/>
              <a:buChar char="•"/>
              <a:defRPr/>
            </a:pPr>
            <a:r>
              <a:rPr lang="en-US" sz="2400" dirty="0">
                <a:ea typeface="ＭＳ Ｐゴシック" pitchFamily="-111" charset="-128"/>
              </a:rPr>
              <a:t>At the end of 2011 due to financial risks being unknown, a direct plan to include a bundled society with IEEE membership for the 2013 membership year was not moved forward </a:t>
            </a:r>
          </a:p>
          <a:p>
            <a:pPr>
              <a:buFont typeface="Arial" pitchFamily="34" charset="0"/>
              <a:buChar char="•"/>
              <a:defRPr/>
            </a:pPr>
            <a:r>
              <a:rPr lang="en-US" sz="2400" dirty="0">
                <a:ea typeface="ＭＳ Ｐゴシック" pitchFamily="-111" charset="-128"/>
              </a:rPr>
              <a:t>A joint MGA/TA ad hoc was formed to determine how to move this effort forward. </a:t>
            </a:r>
          </a:p>
          <a:p>
            <a:pPr>
              <a:buFont typeface="Arial" pitchFamily="34" charset="0"/>
              <a:buChar char="•"/>
              <a:defRPr/>
            </a:pPr>
            <a:r>
              <a:rPr lang="en-US" sz="2400" dirty="0" smtClean="0">
                <a:ea typeface="ＭＳ Ｐゴシック" pitchFamily="-111" charset="-128"/>
              </a:rPr>
              <a:t>The </a:t>
            </a:r>
            <a:r>
              <a:rPr lang="en-US" sz="2400" dirty="0">
                <a:ea typeface="ＭＳ Ｐゴシック" pitchFamily="-111" charset="-128"/>
              </a:rPr>
              <a:t>committee decided to run a test of bundled membership for a random sample of members for the 2013 and 2014 membership years. The test is underway</a:t>
            </a:r>
            <a:r>
              <a:rPr lang="en-US" sz="2400" dirty="0" smtClean="0">
                <a:ea typeface="ＭＳ Ｐゴシック" pitchFamily="-111" charset="-128"/>
              </a:rPr>
              <a:t>.</a:t>
            </a:r>
            <a:endParaRPr lang="en-US" sz="2400" dirty="0">
              <a:ea typeface="ＭＳ Ｐゴシック" pitchFamily="-111" charset="-128"/>
            </a:endParaRPr>
          </a:p>
          <a:p>
            <a:pPr lvl="1"/>
            <a:r>
              <a:rPr lang="en-US" sz="2100" dirty="0"/>
              <a:t>The expected completion of the test is Q1 of 2014. (Note: In order to test both the take </a:t>
            </a:r>
            <a:r>
              <a:rPr lang="en-US" sz="2100" dirty="0" smtClean="0"/>
              <a:t>rates </a:t>
            </a:r>
            <a:r>
              <a:rPr lang="en-US" sz="2100" dirty="0"/>
              <a:t>of a bundled society, as well as the retention rates of those members who take </a:t>
            </a:r>
            <a:r>
              <a:rPr lang="en-US" sz="2100" dirty="0" smtClean="0"/>
              <a:t>the society</a:t>
            </a:r>
            <a:r>
              <a:rPr lang="en-US" sz="2100" dirty="0"/>
              <a:t>, the test will extend over the 2013 and 2014 membership years</a:t>
            </a:r>
            <a:r>
              <a:rPr lang="en-US" sz="2100" dirty="0" smtClean="0"/>
              <a:t>.)</a:t>
            </a:r>
          </a:p>
          <a:p>
            <a:pPr lvl="1"/>
            <a:r>
              <a:rPr lang="en-US" sz="2100" dirty="0" smtClean="0"/>
              <a:t>If the test proves that bundled membership will increase retention, and the financial risk is acceptable, the </a:t>
            </a:r>
            <a:r>
              <a:rPr lang="en-US" sz="2100" b="1" i="1" dirty="0" smtClean="0"/>
              <a:t>likely</a:t>
            </a:r>
            <a:r>
              <a:rPr lang="en-US" sz="2100" b="1" dirty="0" smtClean="0"/>
              <a:t> </a:t>
            </a:r>
            <a:r>
              <a:rPr lang="en-US" sz="2100" dirty="0" smtClean="0"/>
              <a:t>timeframe for a go-forward decision would be June or November 2014. </a:t>
            </a:r>
            <a:endParaRPr lang="en-US" sz="2100" dirty="0"/>
          </a:p>
        </p:txBody>
      </p:sp>
    </p:spTree>
    <p:extLst>
      <p:ext uri="{BB962C8B-B14F-4D97-AF65-F5344CB8AC3E}">
        <p14:creationId xmlns:p14="http://schemas.microsoft.com/office/powerpoint/2010/main" val="27922254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a:ea typeface="ＭＳ Ｐゴシック" pitchFamily="-111" charset="-128"/>
              </a:rPr>
              <a:t>Sections Congress 2011 Recommendations Update</a:t>
            </a:r>
            <a:br>
              <a:rPr lang="en-US" sz="2200" dirty="0">
                <a:ea typeface="ＭＳ Ｐゴシック" pitchFamily="-111" charset="-128"/>
              </a:rPr>
            </a:br>
            <a:r>
              <a:rPr lang="en-US" sz="2200" dirty="0">
                <a:ea typeface="ＭＳ Ｐゴシック" pitchFamily="-111" charset="-128"/>
              </a:rPr>
              <a:t>4. Student Grants</a:t>
            </a:r>
            <a:br>
              <a:rPr lang="en-US" sz="2200" dirty="0">
                <a:ea typeface="ＭＳ Ｐゴシック" pitchFamily="-111" charset="-128"/>
              </a:rPr>
            </a:br>
            <a:r>
              <a:rPr lang="en-US" sz="2200" b="0" dirty="0">
                <a:ea typeface="ＭＳ Ｐゴシック" pitchFamily="-111" charset="-128"/>
              </a:rPr>
              <a:t>Assigned to MGA Finance</a:t>
            </a:r>
            <a:endParaRPr lang="en-US" sz="2200" dirty="0"/>
          </a:p>
        </p:txBody>
      </p:sp>
      <p:sp>
        <p:nvSpPr>
          <p:cNvPr id="3" name="Date Placeholder 2"/>
          <p:cNvSpPr>
            <a:spLocks noGrp="1"/>
          </p:cNvSpPr>
          <p:nvPr>
            <p:ph type="dt" sz="half" idx="12"/>
          </p:nvPr>
        </p:nvSpPr>
        <p:spPr/>
        <p:txBody>
          <a:bodyPr/>
          <a:lstStyle/>
          <a:p>
            <a:fld id="{E50B30B4-8BA1-E748-9630-47607DB342DA}" type="datetime1">
              <a:rPr lang="en-US" smtClean="0"/>
              <a:t>1/31/2014</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22</a:t>
            </a:fld>
            <a:endParaRPr lang="en-US" dirty="0"/>
          </a:p>
        </p:txBody>
      </p:sp>
      <p:sp>
        <p:nvSpPr>
          <p:cNvPr id="5" name="Content Placeholder 4"/>
          <p:cNvSpPr>
            <a:spLocks noGrp="1"/>
          </p:cNvSpPr>
          <p:nvPr>
            <p:ph sz="half" idx="11"/>
          </p:nvPr>
        </p:nvSpPr>
        <p:spPr>
          <a:xfrm>
            <a:off x="366889" y="1492552"/>
            <a:ext cx="8545099" cy="5228923"/>
          </a:xfrm>
        </p:spPr>
        <p:txBody>
          <a:bodyPr>
            <a:normAutofit lnSpcReduction="10000"/>
          </a:bodyPr>
          <a:lstStyle/>
          <a:p>
            <a:pPr marL="0" indent="0">
              <a:buNone/>
              <a:defRPr/>
            </a:pPr>
            <a:r>
              <a:rPr lang="en-US" dirty="0"/>
              <a:t>Increased support to students in technical activities with grants to attend conferences and organization of technical competitions. </a:t>
            </a:r>
          </a:p>
          <a:p>
            <a:pPr>
              <a:buFont typeface="Arial" pitchFamily="34" charset="0"/>
              <a:buChar char="•"/>
              <a:defRPr/>
            </a:pPr>
            <a:r>
              <a:rPr lang="en-US" dirty="0">
                <a:ea typeface="ＭＳ Ｐゴシック" pitchFamily="-111" charset="-128"/>
              </a:rPr>
              <a:t>A discovery process uncovered a wide array of existing grants for this throughout IEEE. </a:t>
            </a:r>
          </a:p>
          <a:p>
            <a:pPr lvl="1">
              <a:buFont typeface="Arial" pitchFamily="34" charset="0"/>
              <a:buChar char="•"/>
              <a:defRPr/>
            </a:pPr>
            <a:r>
              <a:rPr lang="en-US" sz="2100" dirty="0">
                <a:ea typeface="ＭＳ Ｐゴシック" pitchFamily="-111" charset="-128"/>
              </a:rPr>
              <a:t>However, finding these programs was extremely difficult as they were in many different locations throughout IEEE. This is not a good experience for our members. </a:t>
            </a:r>
          </a:p>
          <a:p>
            <a:pPr>
              <a:buFont typeface="Arial" pitchFamily="34" charset="0"/>
              <a:buChar char="•"/>
              <a:defRPr/>
            </a:pPr>
            <a:r>
              <a:rPr lang="en-US" dirty="0">
                <a:ea typeface="ＭＳ Ｐゴシック" pitchFamily="-111" charset="-128"/>
              </a:rPr>
              <a:t>A centralized location (likely </a:t>
            </a:r>
            <a:r>
              <a:rPr lang="en-US" dirty="0" smtClean="0">
                <a:ea typeface="ＭＳ Ｐゴシック" pitchFamily="-111" charset="-128"/>
              </a:rPr>
              <a:t>a website</a:t>
            </a:r>
            <a:r>
              <a:rPr lang="en-US" dirty="0">
                <a:ea typeface="ＭＳ Ｐゴシック" pitchFamily="-111" charset="-128"/>
              </a:rPr>
              <a:t>) will be developed that will allow students to quickly link to all of the existing opportunities for grants to attend conferences and organize competitions. </a:t>
            </a:r>
            <a:endParaRPr lang="en-US" dirty="0" smtClean="0">
              <a:ea typeface="ＭＳ Ｐゴシック" pitchFamily="-111" charset="-128"/>
            </a:endParaRPr>
          </a:p>
          <a:p>
            <a:pPr>
              <a:buFont typeface="Arial" pitchFamily="34" charset="0"/>
              <a:buChar char="•"/>
              <a:defRPr/>
            </a:pPr>
            <a:r>
              <a:rPr lang="en-US" dirty="0" smtClean="0">
                <a:ea typeface="ＭＳ Ｐゴシック" pitchFamily="-111" charset="-128"/>
              </a:rPr>
              <a:t>An inventory, links and the Students portal page are being created and designed for November ‘13.</a:t>
            </a:r>
            <a:endParaRPr lang="en-US" dirty="0">
              <a:ea typeface="ＭＳ Ｐゴシック" pitchFamily="-111" charset="-128"/>
            </a:endParaRPr>
          </a:p>
        </p:txBody>
      </p:sp>
    </p:spTree>
    <p:extLst>
      <p:ext uri="{BB962C8B-B14F-4D97-AF65-F5344CB8AC3E}">
        <p14:creationId xmlns:p14="http://schemas.microsoft.com/office/powerpoint/2010/main" val="14869183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a:ea typeface="ＭＳ Ｐゴシック" pitchFamily="-111" charset="-128"/>
              </a:rPr>
              <a:t>Sections Congress 2011 Recommendations Update</a:t>
            </a:r>
            <a:br>
              <a:rPr lang="en-US" sz="2200" dirty="0">
                <a:ea typeface="ＭＳ Ｐゴシック" pitchFamily="-111" charset="-128"/>
              </a:rPr>
            </a:br>
            <a:r>
              <a:rPr lang="en-US" sz="2200" dirty="0">
                <a:ea typeface="ＭＳ Ｐゴシック" pitchFamily="-111" charset="-128"/>
              </a:rPr>
              <a:t>5. Pre-University Periodical</a:t>
            </a:r>
            <a:br>
              <a:rPr lang="en-US" sz="2200" dirty="0">
                <a:ea typeface="ＭＳ Ｐゴシック" pitchFamily="-111" charset="-128"/>
              </a:rPr>
            </a:br>
            <a:r>
              <a:rPr lang="en-US" sz="2200" b="0" i="1" dirty="0">
                <a:ea typeface="ＭＳ Ｐゴシック" pitchFamily="-111" charset="-128"/>
              </a:rPr>
              <a:t>Assigned to Educational Activities Board (EAB)</a:t>
            </a:r>
            <a:r>
              <a:rPr lang="en-US" sz="2200" i="1" dirty="0">
                <a:ea typeface="ＭＳ Ｐゴシック" pitchFamily="-111" charset="-128"/>
              </a:rPr>
              <a:t/>
            </a:r>
            <a:br>
              <a:rPr lang="en-US" sz="2200" i="1" dirty="0">
                <a:ea typeface="ＭＳ Ｐゴシック" pitchFamily="-111" charset="-128"/>
              </a:rPr>
            </a:br>
            <a:endParaRPr lang="en-US" sz="2200" dirty="0"/>
          </a:p>
        </p:txBody>
      </p:sp>
      <p:sp>
        <p:nvSpPr>
          <p:cNvPr id="3" name="Date Placeholder 2"/>
          <p:cNvSpPr>
            <a:spLocks noGrp="1"/>
          </p:cNvSpPr>
          <p:nvPr>
            <p:ph type="dt" sz="half" idx="12"/>
          </p:nvPr>
        </p:nvSpPr>
        <p:spPr/>
        <p:txBody>
          <a:bodyPr/>
          <a:lstStyle/>
          <a:p>
            <a:fld id="{E50B30B4-8BA1-E748-9630-47607DB342DA}" type="datetime1">
              <a:rPr lang="en-US" smtClean="0"/>
              <a:t>1/31/2014</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23</a:t>
            </a:fld>
            <a:endParaRPr lang="en-US" dirty="0"/>
          </a:p>
        </p:txBody>
      </p:sp>
      <p:sp>
        <p:nvSpPr>
          <p:cNvPr id="5" name="Content Placeholder 4"/>
          <p:cNvSpPr>
            <a:spLocks noGrp="1"/>
          </p:cNvSpPr>
          <p:nvPr>
            <p:ph sz="half" idx="11"/>
          </p:nvPr>
        </p:nvSpPr>
        <p:spPr>
          <a:xfrm>
            <a:off x="366889" y="1446664"/>
            <a:ext cx="8490508" cy="5049670"/>
          </a:xfrm>
        </p:spPr>
        <p:txBody>
          <a:bodyPr>
            <a:normAutofit fontScale="77500" lnSpcReduction="20000"/>
          </a:bodyPr>
          <a:lstStyle/>
          <a:p>
            <a:pPr marL="0" indent="0">
              <a:buNone/>
              <a:defRPr/>
            </a:pPr>
            <a:r>
              <a:rPr lang="en-US" sz="2600" dirty="0"/>
              <a:t>To encourage interest in pre-university students in engineering careers, IEEE to publish a subscription periodical (paper or electronic) targeted to high school students that highlights engineering activities of interest to those students. The periodical should also have articles promoting the benefits of an engineering career and what the students can do in college to get involved with IEEE.</a:t>
            </a:r>
          </a:p>
          <a:p>
            <a:pPr>
              <a:buFont typeface="Arial" pitchFamily="34" charset="0"/>
              <a:buChar char="•"/>
              <a:defRPr/>
            </a:pPr>
            <a:r>
              <a:rPr lang="en-US" sz="2300" dirty="0">
                <a:ea typeface="ＭＳ Ｐゴシック" pitchFamily="-111" charset="-128"/>
              </a:rPr>
              <a:t>In response to this, the </a:t>
            </a:r>
            <a:r>
              <a:rPr lang="en-US" sz="2300" dirty="0" smtClean="0">
                <a:ea typeface="ＭＳ Ｐゴシック" pitchFamily="-111" charset="-128"/>
              </a:rPr>
              <a:t>EA </a:t>
            </a:r>
            <a:r>
              <a:rPr lang="en-US" sz="2300" dirty="0">
                <a:ea typeface="ＭＳ Ｐゴシック" pitchFamily="-111" charset="-128"/>
              </a:rPr>
              <a:t>created </a:t>
            </a:r>
            <a:r>
              <a:rPr lang="en-US" sz="2300" i="1" dirty="0">
                <a:ea typeface="ＭＳ Ｐゴシック" pitchFamily="-111" charset="-128"/>
              </a:rPr>
              <a:t>IEEE Spark </a:t>
            </a:r>
            <a:r>
              <a:rPr lang="en-US" sz="2300" dirty="0">
                <a:ea typeface="ＭＳ Ｐゴシック" pitchFamily="-111" charset="-128"/>
              </a:rPr>
              <a:t>(</a:t>
            </a:r>
            <a:r>
              <a:rPr lang="en-US" sz="2300" dirty="0">
                <a:ea typeface="ＭＳ Ｐゴシック" pitchFamily="-111" charset="-128"/>
                <a:hlinkClick r:id="rId2"/>
              </a:rPr>
              <a:t>http://spark.ieee.org/</a:t>
            </a:r>
            <a:r>
              <a:rPr lang="en-US" sz="2300" dirty="0">
                <a:ea typeface="ＭＳ Ｐゴシック" pitchFamily="-111" charset="-128"/>
              </a:rPr>
              <a:t>), </a:t>
            </a:r>
            <a:r>
              <a:rPr lang="en-US" sz="2300" dirty="0"/>
              <a:t>a monthly online publication referred to in Recommendation #4. </a:t>
            </a:r>
            <a:endParaRPr lang="en-US" sz="2300" dirty="0" smtClean="0"/>
          </a:p>
          <a:p>
            <a:pPr>
              <a:buFont typeface="Arial" pitchFamily="34" charset="0"/>
              <a:buChar char="•"/>
              <a:defRPr/>
            </a:pPr>
            <a:r>
              <a:rPr lang="en-US" sz="2400" dirty="0" smtClean="0"/>
              <a:t>EA provided </a:t>
            </a:r>
            <a:r>
              <a:rPr lang="en-US" sz="2400" dirty="0"/>
              <a:t>the operational support of this </a:t>
            </a:r>
            <a:r>
              <a:rPr lang="en-US" sz="2400" dirty="0" smtClean="0"/>
              <a:t>publication for the three issues that were published in 2012-January, April and July</a:t>
            </a:r>
          </a:p>
          <a:p>
            <a:pPr>
              <a:buFont typeface="Arial" pitchFamily="34" charset="0"/>
              <a:buChar char="•"/>
              <a:defRPr/>
            </a:pPr>
            <a:r>
              <a:rPr lang="en-US" sz="2400" dirty="0"/>
              <a:t>EA </a:t>
            </a:r>
            <a:r>
              <a:rPr lang="en-US" sz="2400" dirty="0" smtClean="0"/>
              <a:t>submitted subsequent proposals to the IEEE New Initiatives Committee to request </a:t>
            </a:r>
            <a:r>
              <a:rPr lang="en-US" sz="2400" dirty="0"/>
              <a:t>additional funding to be included in </a:t>
            </a:r>
            <a:r>
              <a:rPr lang="en-US" sz="2400" dirty="0" smtClean="0"/>
              <a:t>its </a:t>
            </a:r>
            <a:r>
              <a:rPr lang="en-US" sz="2400" dirty="0"/>
              <a:t>budget. </a:t>
            </a:r>
          </a:p>
          <a:p>
            <a:pPr>
              <a:buFont typeface="Arial" pitchFamily="34" charset="0"/>
              <a:buChar char="•"/>
              <a:defRPr/>
            </a:pPr>
            <a:r>
              <a:rPr lang="en-US" sz="2400" dirty="0"/>
              <a:t>All of these requests have been </a:t>
            </a:r>
            <a:r>
              <a:rPr lang="en-US" sz="2400" dirty="0" smtClean="0"/>
              <a:t>denied, thus EA is </a:t>
            </a:r>
            <a:r>
              <a:rPr lang="en-US" sz="2400" dirty="0"/>
              <a:t>not able to continue to support this </a:t>
            </a:r>
            <a:r>
              <a:rPr lang="en-US" sz="2400" dirty="0" smtClean="0"/>
              <a:t>project</a:t>
            </a:r>
            <a:r>
              <a:rPr lang="en-US" sz="2400" dirty="0"/>
              <a:t>.</a:t>
            </a:r>
          </a:p>
          <a:p>
            <a:pPr>
              <a:buFont typeface="Arial" pitchFamily="34" charset="0"/>
              <a:buChar char="•"/>
              <a:defRPr/>
            </a:pPr>
            <a:endParaRPr lang="en-US" sz="2400" dirty="0">
              <a:ea typeface="ＭＳ Ｐゴシック" pitchFamily="-111" charset="-128"/>
            </a:endParaRPr>
          </a:p>
          <a:p>
            <a:endParaRPr lang="en-US" dirty="0"/>
          </a:p>
        </p:txBody>
      </p:sp>
    </p:spTree>
    <p:extLst>
      <p:ext uri="{BB962C8B-B14F-4D97-AF65-F5344CB8AC3E}">
        <p14:creationId xmlns:p14="http://schemas.microsoft.com/office/powerpoint/2010/main" val="1613906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information</a:t>
            </a:r>
            <a:endParaRPr lang="en-US" dirty="0"/>
          </a:p>
        </p:txBody>
      </p:sp>
      <p:sp>
        <p:nvSpPr>
          <p:cNvPr id="3" name="Date Placeholder 2"/>
          <p:cNvSpPr>
            <a:spLocks noGrp="1"/>
          </p:cNvSpPr>
          <p:nvPr>
            <p:ph type="dt" sz="half" idx="12"/>
          </p:nvPr>
        </p:nvSpPr>
        <p:spPr/>
        <p:txBody>
          <a:bodyPr/>
          <a:lstStyle/>
          <a:p>
            <a:fld id="{E50B30B4-8BA1-E748-9630-47607DB342DA}" type="datetime1">
              <a:rPr lang="en-US" smtClean="0"/>
              <a:t>1/31/2014</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24</a:t>
            </a:fld>
            <a:endParaRPr lang="en-US" dirty="0"/>
          </a:p>
        </p:txBody>
      </p:sp>
      <p:sp>
        <p:nvSpPr>
          <p:cNvPr id="5" name="Content Placeholder 4"/>
          <p:cNvSpPr>
            <a:spLocks noGrp="1"/>
          </p:cNvSpPr>
          <p:nvPr>
            <p:ph sz="half" idx="11"/>
          </p:nvPr>
        </p:nvSpPr>
        <p:spPr/>
        <p:txBody>
          <a:bodyPr>
            <a:normAutofit lnSpcReduction="10000"/>
          </a:bodyPr>
          <a:lstStyle/>
          <a:p>
            <a:pPr marL="0" indent="0">
              <a:buNone/>
            </a:pPr>
            <a:r>
              <a:rPr lang="en-US" sz="2000" dirty="0" smtClean="0">
                <a:ea typeface="ＭＳ Ｐゴシック" pitchFamily="-111" charset="-128"/>
              </a:rPr>
              <a:t>The </a:t>
            </a:r>
            <a:r>
              <a:rPr lang="en-US" sz="2000" dirty="0">
                <a:ea typeface="ＭＳ Ｐゴシック" pitchFamily="-111" charset="-128"/>
              </a:rPr>
              <a:t>full list of SC2011 recommendations can be found at:</a:t>
            </a:r>
          </a:p>
          <a:p>
            <a:pPr marL="0" indent="0">
              <a:buNone/>
            </a:pPr>
            <a:r>
              <a:rPr lang="en-US" sz="2000" dirty="0">
                <a:ea typeface="ＭＳ Ｐゴシック" pitchFamily="-111" charset="-128"/>
                <a:hlinkClick r:id="rId2"/>
              </a:rPr>
              <a:t>http://www.ieee.org/societies_communities/geo_activities/sections_congress/2011/sc2011_recommendations.html</a:t>
            </a:r>
            <a:endParaRPr lang="en-US" sz="2000" dirty="0">
              <a:ea typeface="ＭＳ Ｐゴシック" pitchFamily="-111" charset="-128"/>
            </a:endParaRPr>
          </a:p>
          <a:p>
            <a:pPr marL="0" indent="0">
              <a:buNone/>
            </a:pPr>
            <a:endParaRPr lang="en-US" sz="2000" dirty="0">
              <a:ea typeface="ＭＳ Ｐゴシック" pitchFamily="-111" charset="-128"/>
            </a:endParaRPr>
          </a:p>
          <a:p>
            <a:pPr marL="0" indent="0">
              <a:buNone/>
            </a:pPr>
            <a:r>
              <a:rPr lang="en-US" sz="2000" dirty="0">
                <a:ea typeface="ＭＳ Ｐゴシック" pitchFamily="-111" charset="-128"/>
              </a:rPr>
              <a:t>Information on past Sections Congresses can be found at:</a:t>
            </a:r>
          </a:p>
          <a:p>
            <a:pPr marL="0" indent="0">
              <a:buNone/>
            </a:pPr>
            <a:r>
              <a:rPr lang="en-US" sz="2000" dirty="0">
                <a:ea typeface="ＭＳ Ｐゴシック" pitchFamily="-111" charset="-128"/>
                <a:hlinkClick r:id="rId3"/>
              </a:rPr>
              <a:t>www.ieee.org/sc</a:t>
            </a:r>
            <a:endParaRPr lang="en-US" sz="2000" dirty="0">
              <a:ea typeface="ＭＳ Ｐゴシック" pitchFamily="-111" charset="-128"/>
            </a:endParaRPr>
          </a:p>
          <a:p>
            <a:pPr marL="0" indent="0" algn="ctr">
              <a:buNone/>
            </a:pPr>
            <a:r>
              <a:rPr lang="en-US" sz="2000" dirty="0">
                <a:ea typeface="ＭＳ Ｐゴシック" pitchFamily="-111" charset="-128"/>
              </a:rPr>
              <a:t>QUESTIONS? </a:t>
            </a:r>
          </a:p>
          <a:p>
            <a:pPr marL="0" indent="0" algn="ctr">
              <a:buNone/>
            </a:pPr>
            <a:r>
              <a:rPr lang="en-US" sz="2000" dirty="0">
                <a:ea typeface="ＭＳ Ｐゴシック" pitchFamily="-111" charset="-128"/>
              </a:rPr>
              <a:t>Please contact the SC2014 team at: </a:t>
            </a:r>
          </a:p>
          <a:p>
            <a:pPr marL="0" indent="0" algn="ctr">
              <a:buNone/>
            </a:pPr>
            <a:r>
              <a:rPr lang="en-US" sz="2000" dirty="0" smtClean="0">
                <a:ea typeface="ＭＳ Ｐゴシック" pitchFamily="-111" charset="-128"/>
                <a:hlinkClick r:id="rId4"/>
              </a:rPr>
              <a:t>sc-coordinator@ieee.org</a:t>
            </a:r>
            <a:endParaRPr lang="en-US" sz="2000" dirty="0" smtClean="0">
              <a:ea typeface="ＭＳ Ｐゴシック" pitchFamily="-111" charset="-128"/>
            </a:endParaRPr>
          </a:p>
          <a:p>
            <a:pPr marL="0" indent="0" algn="ctr">
              <a:buNone/>
            </a:pPr>
            <a:endParaRPr lang="en-US" sz="2000" dirty="0">
              <a:ea typeface="ＭＳ Ｐゴシック" pitchFamily="-111" charset="-128"/>
            </a:endParaRPr>
          </a:p>
        </p:txBody>
      </p:sp>
    </p:spTree>
    <p:extLst>
      <p:ext uri="{BB962C8B-B14F-4D97-AF65-F5344CB8AC3E}">
        <p14:creationId xmlns:p14="http://schemas.microsoft.com/office/powerpoint/2010/main" val="3097867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2"/>
          </p:nvPr>
        </p:nvSpPr>
        <p:spPr/>
        <p:txBody>
          <a:bodyPr/>
          <a:lstStyle/>
          <a:p>
            <a:fld id="{E50B30B4-8BA1-E748-9630-47607DB342DA}" type="datetime1">
              <a:rPr lang="en-US" smtClean="0"/>
              <a:t>1/31/2014</a:t>
            </a:fld>
            <a:endParaRPr lang="en-US" dirty="0"/>
          </a:p>
        </p:txBody>
      </p:sp>
      <p:sp>
        <p:nvSpPr>
          <p:cNvPr id="3" name="Slide Number Placeholder 2"/>
          <p:cNvSpPr>
            <a:spLocks noGrp="1"/>
          </p:cNvSpPr>
          <p:nvPr>
            <p:ph type="sldNum" sz="quarter" idx="13"/>
          </p:nvPr>
        </p:nvSpPr>
        <p:spPr/>
        <p:txBody>
          <a:bodyPr/>
          <a:lstStyle/>
          <a:p>
            <a:fld id="{60BC5383-B22C-A746-A4AF-C32103C6BFA6}" type="slidenum">
              <a:rPr lang="en-US" smtClean="0"/>
              <a:pPr/>
              <a:t>3</a:t>
            </a:fld>
            <a:endParaRPr lang="en-US" dirty="0"/>
          </a:p>
        </p:txBody>
      </p:sp>
      <p:sp>
        <p:nvSpPr>
          <p:cNvPr id="4" name="Title 3"/>
          <p:cNvSpPr>
            <a:spLocks noGrp="1"/>
          </p:cNvSpPr>
          <p:nvPr>
            <p:ph type="title"/>
          </p:nvPr>
        </p:nvSpPr>
        <p:spPr/>
        <p:txBody>
          <a:bodyPr/>
          <a:lstStyle/>
          <a:p>
            <a:r>
              <a:rPr lang="en-US" dirty="0" smtClean="0"/>
              <a:t>SC14 Recommendations Process</a:t>
            </a:r>
            <a:endParaRPr lang="en-US" dirty="0"/>
          </a:p>
        </p:txBody>
      </p:sp>
      <p:sp>
        <p:nvSpPr>
          <p:cNvPr id="5" name="Content Placeholder 4"/>
          <p:cNvSpPr>
            <a:spLocks noGrp="1"/>
          </p:cNvSpPr>
          <p:nvPr>
            <p:ph sz="quarter" idx="14"/>
          </p:nvPr>
        </p:nvSpPr>
        <p:spPr>
          <a:xfrm>
            <a:off x="379407" y="1348371"/>
            <a:ext cx="8326438" cy="4389120"/>
          </a:xfrm>
        </p:spPr>
        <p:txBody>
          <a:bodyPr>
            <a:noAutofit/>
          </a:bodyPr>
          <a:lstStyle/>
          <a:p>
            <a:pPr marL="0" indent="0">
              <a:buNone/>
            </a:pPr>
            <a:r>
              <a:rPr lang="en-US" sz="1200" b="1" dirty="0" smtClean="0"/>
              <a:t>13 December 2013 - </a:t>
            </a:r>
            <a:r>
              <a:rPr lang="en-US" sz="1200" dirty="0"/>
              <a:t>Call to Regions </a:t>
            </a:r>
            <a:endParaRPr lang="en-US" sz="1200" b="1" dirty="0" smtClean="0"/>
          </a:p>
          <a:p>
            <a:r>
              <a:rPr lang="en-US" sz="1200" b="1" dirty="0"/>
              <a:t>16 May </a:t>
            </a:r>
            <a:r>
              <a:rPr lang="en-US" sz="1200" b="1" dirty="0" smtClean="0"/>
              <a:t>2014 – </a:t>
            </a:r>
            <a:r>
              <a:rPr lang="en-US" sz="1200" dirty="0" smtClean="0"/>
              <a:t>Each region finalizes and submits its prioritized recommendations  </a:t>
            </a:r>
          </a:p>
          <a:p>
            <a:pPr lvl="1"/>
            <a:r>
              <a:rPr lang="en-US" sz="1200" dirty="0" smtClean="0"/>
              <a:t>Objective of four recommendations</a:t>
            </a:r>
            <a:endParaRPr lang="en-US" sz="1200" dirty="0"/>
          </a:p>
          <a:p>
            <a:pPr lvl="1"/>
            <a:r>
              <a:rPr lang="en-US" sz="1200" dirty="0"/>
              <a:t> Encourage </a:t>
            </a:r>
            <a:r>
              <a:rPr lang="en-US" sz="1200" dirty="0" smtClean="0"/>
              <a:t>consideration of long term vision </a:t>
            </a:r>
            <a:r>
              <a:rPr lang="en-US" sz="1200" dirty="0"/>
              <a:t>of IEEE and alignment with MGA five year strategies.</a:t>
            </a:r>
          </a:p>
          <a:p>
            <a:pPr lvl="1"/>
            <a:r>
              <a:rPr lang="en-US" sz="1200" dirty="0"/>
              <a:t>Recommendations in </a:t>
            </a:r>
            <a:r>
              <a:rPr lang="en-US" sz="1200" dirty="0" smtClean="0"/>
              <a:t>the MGA span of control will have greater probability of implementation.  Those that are outside of the MGA domain will be evaluated by the impacted Organizational Unit. </a:t>
            </a:r>
          </a:p>
          <a:p>
            <a:pPr lvl="1"/>
            <a:r>
              <a:rPr lang="en-US" sz="1200" dirty="0" smtClean="0"/>
              <a:t>MGA Operations Committee and SC14 Program Committee takes ownership of the recommendations to review and modify if necessary. Remove duplicates, ensure clarity.</a:t>
            </a:r>
          </a:p>
          <a:p>
            <a:r>
              <a:rPr lang="en-US" sz="1200" b="1" dirty="0" smtClean="0"/>
              <a:t>7 July 2014 </a:t>
            </a:r>
            <a:r>
              <a:rPr lang="en-US" sz="1200" dirty="0" smtClean="0"/>
              <a:t>- All remaining recommendations distributed with back up information to SC14 attendees to begin assessment.</a:t>
            </a:r>
            <a:endParaRPr lang="en-US" sz="1200" b="1" dirty="0" smtClean="0"/>
          </a:p>
          <a:p>
            <a:r>
              <a:rPr lang="en-US" sz="1200" dirty="0" smtClean="0"/>
              <a:t>Delegate voting can be completed anytime during the Congress up to Sunday noon using mobile app and web.</a:t>
            </a:r>
          </a:p>
          <a:p>
            <a:r>
              <a:rPr lang="en-US" sz="1200" dirty="0" smtClean="0"/>
              <a:t>Social media strategy to allow for discussion of recommendation items prior to, during and after Congress</a:t>
            </a:r>
          </a:p>
          <a:p>
            <a:r>
              <a:rPr lang="en-US" sz="1200" b="1" dirty="0" smtClean="0"/>
              <a:t>24 August 2014 </a:t>
            </a:r>
            <a:r>
              <a:rPr lang="en-US" sz="1200" dirty="0" smtClean="0"/>
              <a:t>- Top 5 recommendations presented at Closing Ceremony</a:t>
            </a:r>
            <a:endParaRPr lang="en-US" sz="1200" dirty="0"/>
          </a:p>
        </p:txBody>
      </p:sp>
    </p:spTree>
    <p:extLst>
      <p:ext uri="{BB962C8B-B14F-4D97-AF65-F5344CB8AC3E}">
        <p14:creationId xmlns:p14="http://schemas.microsoft.com/office/powerpoint/2010/main" val="1551232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889" y="197555"/>
            <a:ext cx="8610856" cy="1030112"/>
          </a:xfrm>
        </p:spPr>
        <p:txBody>
          <a:bodyPr/>
          <a:lstStyle/>
          <a:p>
            <a:r>
              <a:rPr lang="en-US" dirty="0" smtClean="0"/>
              <a:t>Recommendations Process Timeline</a:t>
            </a:r>
            <a:endParaRPr lang="en-US" dirty="0"/>
          </a:p>
        </p:txBody>
      </p:sp>
      <p:sp>
        <p:nvSpPr>
          <p:cNvPr id="3" name="Date Placeholder 2"/>
          <p:cNvSpPr>
            <a:spLocks noGrp="1"/>
          </p:cNvSpPr>
          <p:nvPr>
            <p:ph type="dt" sz="half" idx="12"/>
          </p:nvPr>
        </p:nvSpPr>
        <p:spPr/>
        <p:txBody>
          <a:bodyPr/>
          <a:lstStyle/>
          <a:p>
            <a:fld id="{E50B30B4-8BA1-E748-9630-47607DB342DA}" type="datetime1">
              <a:rPr lang="en-US" smtClean="0"/>
              <a:t>1/31/2014</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4</a:t>
            </a:fld>
            <a:endParaRPr lang="en-US" dirty="0"/>
          </a:p>
        </p:txBody>
      </p:sp>
      <p:graphicFrame>
        <p:nvGraphicFramePr>
          <p:cNvPr id="6" name="Content Placeholder 5"/>
          <p:cNvGraphicFramePr>
            <a:graphicFrameLocks noGrp="1"/>
          </p:cNvGraphicFramePr>
          <p:nvPr>
            <p:ph sz="half" idx="11"/>
            <p:extLst>
              <p:ext uri="{D42A27DB-BD31-4B8C-83A1-F6EECF244321}">
                <p14:modId xmlns:p14="http://schemas.microsoft.com/office/powerpoint/2010/main" val="2405409865"/>
              </p:ext>
            </p:extLst>
          </p:nvPr>
        </p:nvGraphicFramePr>
        <p:xfrm>
          <a:off x="437965" y="1335891"/>
          <a:ext cx="8382000" cy="4577080"/>
        </p:xfrm>
        <a:graphic>
          <a:graphicData uri="http://schemas.openxmlformats.org/drawingml/2006/table">
            <a:tbl>
              <a:tblPr firstRow="1" bandRow="1">
                <a:tableStyleId>{5C22544A-7EE6-4342-B048-85BDC9FD1C3A}</a:tableStyleId>
              </a:tblPr>
              <a:tblGrid>
                <a:gridCol w="2032103"/>
                <a:gridCol w="4500748"/>
                <a:gridCol w="1849149"/>
              </a:tblGrid>
              <a:tr h="370840">
                <a:tc>
                  <a:txBody>
                    <a:bodyPr/>
                    <a:lstStyle/>
                    <a:p>
                      <a:r>
                        <a:rPr lang="en-US" dirty="0" smtClean="0"/>
                        <a:t>Date</a:t>
                      </a:r>
                      <a:endParaRPr lang="en-US" dirty="0"/>
                    </a:p>
                  </a:txBody>
                  <a:tcPr/>
                </a:tc>
                <a:tc>
                  <a:txBody>
                    <a:bodyPr/>
                    <a:lstStyle/>
                    <a:p>
                      <a:r>
                        <a:rPr lang="en-US" dirty="0" smtClean="0"/>
                        <a:t>Action</a:t>
                      </a:r>
                      <a:endParaRPr lang="en-US" dirty="0"/>
                    </a:p>
                  </a:txBody>
                  <a:tcPr/>
                </a:tc>
                <a:tc>
                  <a:txBody>
                    <a:bodyPr/>
                    <a:lstStyle/>
                    <a:p>
                      <a:r>
                        <a:rPr lang="en-US" dirty="0" smtClean="0"/>
                        <a:t>Notes</a:t>
                      </a:r>
                      <a:endParaRPr lang="en-US" dirty="0"/>
                    </a:p>
                  </a:txBody>
                  <a:tcPr/>
                </a:tc>
              </a:tr>
              <a:tr h="370840">
                <a:tc>
                  <a:txBody>
                    <a:bodyPr/>
                    <a:lstStyle/>
                    <a:p>
                      <a:r>
                        <a:rPr lang="en-US" sz="1500" dirty="0" smtClean="0"/>
                        <a:t>13</a:t>
                      </a:r>
                      <a:r>
                        <a:rPr lang="en-US" sz="1500" baseline="0" dirty="0" smtClean="0"/>
                        <a:t> Dec</a:t>
                      </a:r>
                      <a:r>
                        <a:rPr lang="en-US" sz="1500" dirty="0" smtClean="0"/>
                        <a:t> 2013</a:t>
                      </a:r>
                      <a:endParaRPr lang="en-US" sz="1500" dirty="0"/>
                    </a:p>
                  </a:txBody>
                  <a:tcPr/>
                </a:tc>
                <a:tc>
                  <a:txBody>
                    <a:bodyPr/>
                    <a:lstStyle/>
                    <a:p>
                      <a:r>
                        <a:rPr lang="en-US" sz="1500" dirty="0" smtClean="0"/>
                        <a:t>Recommendations form</a:t>
                      </a:r>
                      <a:r>
                        <a:rPr lang="en-US" sz="1500" baseline="0" dirty="0" smtClean="0"/>
                        <a:t> and instructions distributed to Region Directors, Director-Elects, SC2014 Coordinators</a:t>
                      </a:r>
                      <a:endParaRPr lang="en-US" sz="1500" dirty="0"/>
                    </a:p>
                  </a:txBody>
                  <a:tcPr/>
                </a:tc>
                <a:tc>
                  <a:txBody>
                    <a:bodyPr/>
                    <a:lstStyle/>
                    <a:p>
                      <a:endParaRPr lang="en-US" sz="1500" dirty="0"/>
                    </a:p>
                  </a:txBody>
                  <a:tcPr/>
                </a:tc>
              </a:tr>
              <a:tr h="370840">
                <a:tc>
                  <a:txBody>
                    <a:bodyPr/>
                    <a:lstStyle/>
                    <a:p>
                      <a:r>
                        <a:rPr lang="en-US" sz="1500" dirty="0" smtClean="0"/>
                        <a:t>16 May 2014</a:t>
                      </a:r>
                      <a:endParaRPr lang="en-US" sz="1500" dirty="0"/>
                    </a:p>
                  </a:txBody>
                  <a:tcPr/>
                </a:tc>
                <a:tc>
                  <a:txBody>
                    <a:bodyPr/>
                    <a:lstStyle/>
                    <a:p>
                      <a:r>
                        <a:rPr lang="en-US" sz="1500" dirty="0" smtClean="0"/>
                        <a:t>Each</a:t>
                      </a:r>
                      <a:r>
                        <a:rPr lang="en-US" sz="1500" baseline="0" dirty="0" smtClean="0"/>
                        <a:t> Region returns 4 draft recommendations to Program Committee</a:t>
                      </a:r>
                      <a:endParaRPr lang="en-US" sz="1500" dirty="0"/>
                    </a:p>
                  </a:txBody>
                  <a:tcPr/>
                </a:tc>
                <a:tc>
                  <a:txBody>
                    <a:bodyPr/>
                    <a:lstStyle/>
                    <a:p>
                      <a:endParaRPr lang="en-US" sz="1500" dirty="0"/>
                    </a:p>
                  </a:txBody>
                  <a:tcPr/>
                </a:tc>
              </a:tr>
              <a:tr h="370840">
                <a:tc>
                  <a:txBody>
                    <a:bodyPr/>
                    <a:lstStyle/>
                    <a:p>
                      <a:r>
                        <a:rPr lang="en-US" sz="1500" dirty="0" smtClean="0"/>
                        <a:t>17 May 2014-</a:t>
                      </a:r>
                    </a:p>
                    <a:p>
                      <a:r>
                        <a:rPr lang="en-US" sz="1500" baseline="0" dirty="0" smtClean="0"/>
                        <a:t>5 July 2014</a:t>
                      </a:r>
                      <a:endParaRPr lang="en-US" sz="1500" dirty="0"/>
                    </a:p>
                  </a:txBody>
                  <a:tcPr/>
                </a:tc>
                <a:tc>
                  <a:txBody>
                    <a:bodyPr/>
                    <a:lstStyle/>
                    <a:p>
                      <a:r>
                        <a:rPr lang="en-US" sz="1500" dirty="0" smtClean="0"/>
                        <a:t>Program Committee vets recommendations</a:t>
                      </a:r>
                      <a:endParaRPr lang="en-US" sz="1500" dirty="0"/>
                    </a:p>
                  </a:txBody>
                  <a:tcPr/>
                </a:tc>
                <a:tc>
                  <a:txBody>
                    <a:bodyPr/>
                    <a:lstStyle/>
                    <a:p>
                      <a:endParaRPr lang="en-US" sz="1500" dirty="0"/>
                    </a:p>
                  </a:txBody>
                  <a:tcPr/>
                </a:tc>
              </a:tr>
              <a:tr h="370840">
                <a:tc>
                  <a:txBody>
                    <a:bodyPr/>
                    <a:lstStyle/>
                    <a:p>
                      <a:r>
                        <a:rPr lang="en-US" sz="1500" dirty="0" smtClean="0"/>
                        <a:t>7 July 2014</a:t>
                      </a:r>
                      <a:endParaRPr lang="en-US" sz="15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smtClean="0"/>
                        <a:t>List of Region recommendations </a:t>
                      </a:r>
                      <a:r>
                        <a:rPr lang="en-US" sz="1500" baseline="0" dirty="0" smtClean="0"/>
                        <a:t>distributed to Region Directors, Director-Elects, SC2014 Coordinators, SC registrants; added to mobile app, SC website, social media</a:t>
                      </a:r>
                      <a:endParaRPr lang="en-US" sz="1500" dirty="0"/>
                    </a:p>
                  </a:txBody>
                  <a:tcPr/>
                </a:tc>
                <a:tc>
                  <a:txBody>
                    <a:bodyPr/>
                    <a:lstStyle/>
                    <a:p>
                      <a:r>
                        <a:rPr lang="en-US" sz="1500" dirty="0" smtClean="0"/>
                        <a:t>Continuous discussion</a:t>
                      </a:r>
                      <a:r>
                        <a:rPr lang="en-US" sz="1500" baseline="0" dirty="0" smtClean="0"/>
                        <a:t> via social media, website, mobile app</a:t>
                      </a:r>
                      <a:endParaRPr lang="en-US" sz="1500" dirty="0"/>
                    </a:p>
                  </a:txBody>
                  <a:tcPr/>
                </a:tc>
              </a:tr>
              <a:tr h="370840">
                <a:tc>
                  <a:txBody>
                    <a:bodyPr/>
                    <a:lstStyle/>
                    <a:p>
                      <a:r>
                        <a:rPr lang="en-US" sz="1500" dirty="0" smtClean="0"/>
                        <a:t>22-24 Aug 2014</a:t>
                      </a:r>
                      <a:endParaRPr lang="en-US" sz="1500" dirty="0"/>
                    </a:p>
                  </a:txBody>
                  <a:tcPr/>
                </a:tc>
                <a:tc>
                  <a:txBody>
                    <a:bodyPr/>
                    <a:lstStyle/>
                    <a:p>
                      <a:r>
                        <a:rPr lang="en-US" sz="1500" dirty="0" smtClean="0"/>
                        <a:t>Voting is open; closes</a:t>
                      </a:r>
                      <a:r>
                        <a:rPr lang="en-US" sz="1500" baseline="0" dirty="0" smtClean="0"/>
                        <a:t> at 12:00 PM on Sunday, 24 August</a:t>
                      </a:r>
                      <a:endParaRPr lang="en-US" sz="1500" dirty="0"/>
                    </a:p>
                  </a:txBody>
                  <a:tcPr/>
                </a:tc>
                <a:tc>
                  <a:txBody>
                    <a:bodyPr/>
                    <a:lstStyle/>
                    <a:p>
                      <a:endParaRPr lang="en-US" sz="1500" dirty="0"/>
                    </a:p>
                  </a:txBody>
                  <a:tcPr/>
                </a:tc>
              </a:tr>
              <a:tr h="370840">
                <a:tc>
                  <a:txBody>
                    <a:bodyPr/>
                    <a:lstStyle/>
                    <a:p>
                      <a:r>
                        <a:rPr lang="en-US" sz="1500" dirty="0" smtClean="0"/>
                        <a:t>24 Aug</a:t>
                      </a:r>
                      <a:r>
                        <a:rPr lang="en-US" sz="1500" baseline="0" dirty="0" smtClean="0"/>
                        <a:t> 2014</a:t>
                      </a:r>
                      <a:endParaRPr lang="en-US" sz="1500" dirty="0"/>
                    </a:p>
                  </a:txBody>
                  <a:tcPr/>
                </a:tc>
                <a:tc>
                  <a:txBody>
                    <a:bodyPr/>
                    <a:lstStyle/>
                    <a:p>
                      <a:r>
                        <a:rPr lang="en-US" sz="1500" dirty="0" smtClean="0"/>
                        <a:t>Top</a:t>
                      </a:r>
                      <a:r>
                        <a:rPr lang="en-US" sz="1500" baseline="0" dirty="0" smtClean="0"/>
                        <a:t> five recommendations announced at Closing Ceremony</a:t>
                      </a:r>
                      <a:endParaRPr lang="en-US" sz="1500" dirty="0"/>
                    </a:p>
                  </a:txBody>
                  <a:tcPr/>
                </a:tc>
                <a:tc>
                  <a:txBody>
                    <a:bodyPr/>
                    <a:lstStyle/>
                    <a:p>
                      <a:endParaRPr lang="en-US" sz="1500" dirty="0"/>
                    </a:p>
                  </a:txBody>
                  <a:tcPr/>
                </a:tc>
              </a:tr>
            </a:tbl>
          </a:graphicData>
        </a:graphic>
      </p:graphicFrame>
    </p:spTree>
    <p:extLst>
      <p:ext uri="{BB962C8B-B14F-4D97-AF65-F5344CB8AC3E}">
        <p14:creationId xmlns:p14="http://schemas.microsoft.com/office/powerpoint/2010/main" val="3636885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a:t>
            </a:r>
            <a:r>
              <a:rPr lang="en-US" i="1" dirty="0"/>
              <a:t> </a:t>
            </a:r>
            <a:r>
              <a:rPr lang="en-US" sz="2000" i="1" dirty="0"/>
              <a:t>(</a:t>
            </a:r>
            <a:r>
              <a:rPr lang="en-US" sz="2000" i="1" dirty="0">
                <a:solidFill>
                  <a:srgbClr val="FF0000"/>
                </a:solidFill>
              </a:rPr>
              <a:t>**</a:t>
            </a:r>
            <a:r>
              <a:rPr lang="en-US" sz="2000" i="1" dirty="0"/>
              <a:t> updated information)</a:t>
            </a:r>
            <a:r>
              <a:rPr lang="en-US" sz="2000" dirty="0" smtClean="0"/>
              <a:t> </a:t>
            </a:r>
            <a:endParaRPr lang="en-US" sz="2600" i="1" dirty="0"/>
          </a:p>
        </p:txBody>
      </p:sp>
      <p:sp>
        <p:nvSpPr>
          <p:cNvPr id="3" name="Date Placeholder 2"/>
          <p:cNvSpPr>
            <a:spLocks noGrp="1"/>
          </p:cNvSpPr>
          <p:nvPr>
            <p:ph type="dt" sz="half" idx="12"/>
          </p:nvPr>
        </p:nvSpPr>
        <p:spPr/>
        <p:txBody>
          <a:bodyPr/>
          <a:lstStyle/>
          <a:p>
            <a:fld id="{E50B30B4-8BA1-E748-9630-47607DB342DA}" type="datetime1">
              <a:rPr lang="en-US" smtClean="0"/>
              <a:t>1/31/2014</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5</a:t>
            </a:fld>
            <a:endParaRPr lang="en-US" dirty="0"/>
          </a:p>
        </p:txBody>
      </p:sp>
      <p:graphicFrame>
        <p:nvGraphicFramePr>
          <p:cNvPr id="6" name="Content Placeholder 5"/>
          <p:cNvGraphicFramePr>
            <a:graphicFrameLocks noGrp="1"/>
          </p:cNvGraphicFramePr>
          <p:nvPr>
            <p:ph sz="half" idx="11"/>
            <p:extLst>
              <p:ext uri="{D42A27DB-BD31-4B8C-83A1-F6EECF244321}">
                <p14:modId xmlns:p14="http://schemas.microsoft.com/office/powerpoint/2010/main" val="4118707209"/>
              </p:ext>
            </p:extLst>
          </p:nvPr>
        </p:nvGraphicFramePr>
        <p:xfrm>
          <a:off x="461891" y="1361440"/>
          <a:ext cx="5786437" cy="5252720"/>
        </p:xfrm>
        <a:graphic>
          <a:graphicData uri="http://schemas.openxmlformats.org/drawingml/2006/table">
            <a:tbl>
              <a:tblPr firstRow="1" bandRow="1">
                <a:tableStyleId>{5C22544A-7EE6-4342-B048-85BDC9FD1C3A}</a:tableStyleId>
              </a:tblPr>
              <a:tblGrid>
                <a:gridCol w="1901298"/>
                <a:gridCol w="3885139"/>
              </a:tblGrid>
              <a:tr h="370840">
                <a:tc>
                  <a:txBody>
                    <a:bodyPr/>
                    <a:lstStyle/>
                    <a:p>
                      <a:r>
                        <a:rPr lang="en-US" dirty="0" smtClean="0"/>
                        <a:t>What</a:t>
                      </a:r>
                      <a:endParaRPr lang="en-US" dirty="0"/>
                    </a:p>
                  </a:txBody>
                  <a:tcPr/>
                </a:tc>
                <a:tc>
                  <a:txBody>
                    <a:bodyPr/>
                    <a:lstStyle/>
                    <a:p>
                      <a:r>
                        <a:rPr lang="en-US" dirty="0" smtClean="0"/>
                        <a:t>When/Where</a:t>
                      </a:r>
                      <a:endParaRPr lang="en-US" dirty="0"/>
                    </a:p>
                  </a:txBody>
                  <a:tcPr/>
                </a:tc>
              </a:tr>
              <a:tr h="370840">
                <a:tc>
                  <a:txBody>
                    <a:bodyPr/>
                    <a:lstStyle/>
                    <a:p>
                      <a:r>
                        <a:rPr lang="en-US" sz="1600" dirty="0" smtClean="0"/>
                        <a:t>Dates of Congress</a:t>
                      </a:r>
                      <a:endParaRPr lang="en-US" sz="1600" dirty="0"/>
                    </a:p>
                  </a:txBody>
                  <a:tcPr/>
                </a:tc>
                <a:tc>
                  <a:txBody>
                    <a:bodyPr/>
                    <a:lstStyle/>
                    <a:p>
                      <a:r>
                        <a:rPr lang="en-US" sz="1600" b="1" dirty="0" smtClean="0"/>
                        <a:t>22-24</a:t>
                      </a:r>
                      <a:r>
                        <a:rPr lang="en-US" sz="1600" b="1" baseline="0" dirty="0" smtClean="0"/>
                        <a:t> August 2014</a:t>
                      </a:r>
                      <a:endParaRPr lang="en-US" sz="1600" b="1" dirty="0"/>
                    </a:p>
                  </a:txBody>
                  <a:tcPr/>
                </a:tc>
              </a:tr>
              <a:tr h="370840">
                <a:tc>
                  <a:txBody>
                    <a:bodyPr/>
                    <a:lstStyle/>
                    <a:p>
                      <a:r>
                        <a:rPr lang="en-US" sz="1600" dirty="0" smtClean="0"/>
                        <a:t>Registration</a:t>
                      </a:r>
                      <a:r>
                        <a:rPr lang="en-US" sz="1600" baseline="0" dirty="0" smtClean="0"/>
                        <a:t> Rate</a:t>
                      </a:r>
                      <a:endParaRPr lang="en-US" sz="1600" dirty="0"/>
                    </a:p>
                  </a:txBody>
                  <a:tcPr/>
                </a:tc>
                <a:tc>
                  <a:txBody>
                    <a:bodyPr/>
                    <a:lstStyle/>
                    <a:p>
                      <a:r>
                        <a:rPr lang="en-US" sz="1600" b="0" dirty="0" smtClean="0"/>
                        <a:t>$550,</a:t>
                      </a:r>
                      <a:r>
                        <a:rPr lang="en-US" sz="1600" b="0" dirty="0" smtClean="0">
                          <a:solidFill>
                            <a:srgbClr val="FF0000"/>
                          </a:solidFill>
                        </a:rPr>
                        <a:t> </a:t>
                      </a:r>
                      <a:r>
                        <a:rPr lang="en-US" sz="1600" b="1" dirty="0" smtClean="0">
                          <a:solidFill>
                            <a:srgbClr val="FF0000"/>
                          </a:solidFill>
                        </a:rPr>
                        <a:t>**</a:t>
                      </a:r>
                      <a:r>
                        <a:rPr lang="en-US" sz="1600" b="1" dirty="0" smtClean="0"/>
                        <a:t>exclusive of 21% VAT to be calculated</a:t>
                      </a:r>
                      <a:r>
                        <a:rPr lang="en-US" sz="1600" b="1" baseline="0" dirty="0" smtClean="0"/>
                        <a:t> </a:t>
                      </a:r>
                      <a:r>
                        <a:rPr lang="en-US" sz="1600" b="1" dirty="0" smtClean="0"/>
                        <a:t>at completion of registration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t>*</a:t>
                      </a:r>
                      <a:r>
                        <a:rPr lang="en-US" sz="1600" dirty="0" smtClean="0"/>
                        <a:t>Registration fee and 3 nights hotel stay for PSDs</a:t>
                      </a:r>
                      <a:r>
                        <a:rPr lang="en-US" sz="1600" baseline="0" dirty="0" smtClean="0"/>
                        <a:t> are</a:t>
                      </a:r>
                      <a:r>
                        <a:rPr lang="en-US" sz="1600" dirty="0" smtClean="0"/>
                        <a:t> covered by MGA</a:t>
                      </a:r>
                    </a:p>
                  </a:txBody>
                  <a:tcPr/>
                </a:tc>
              </a:tr>
              <a:tr h="370840">
                <a:tc>
                  <a:txBody>
                    <a:bodyPr/>
                    <a:lstStyle/>
                    <a:p>
                      <a:r>
                        <a:rPr lang="en-US" sz="1600" dirty="0" smtClean="0"/>
                        <a:t>City</a:t>
                      </a:r>
                      <a:endParaRPr lang="en-US" sz="1600" dirty="0"/>
                    </a:p>
                  </a:txBody>
                  <a:tcPr/>
                </a:tc>
                <a:tc>
                  <a:txBody>
                    <a:bodyPr/>
                    <a:lstStyle/>
                    <a:p>
                      <a:r>
                        <a:rPr lang="en-US" sz="1600" dirty="0" smtClean="0"/>
                        <a:t>Amsterdam,</a:t>
                      </a:r>
                      <a:r>
                        <a:rPr lang="en-US" sz="1600" baseline="0" dirty="0" smtClean="0"/>
                        <a:t> Netherlands</a:t>
                      </a:r>
                      <a:endParaRPr lang="en-US" sz="1600" dirty="0"/>
                    </a:p>
                  </a:txBody>
                  <a:tcPr/>
                </a:tc>
              </a:tr>
              <a:tr h="370840">
                <a:tc>
                  <a:txBody>
                    <a:bodyPr/>
                    <a:lstStyle/>
                    <a:p>
                      <a:r>
                        <a:rPr lang="en-US" sz="1600" dirty="0" smtClean="0"/>
                        <a:t>Venue</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ea typeface="ＭＳ Ｐゴシック" pitchFamily="-111" charset="-128"/>
                        </a:rPr>
                        <a:t>Amsterdam RAI-Exhibition and Convention Centre</a:t>
                      </a: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Partner/Children fee</a:t>
                      </a:r>
                      <a:endParaRPr lang="en-US" sz="1600" dirty="0"/>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$160, </a:t>
                      </a:r>
                      <a:r>
                        <a:rPr lang="en-US" sz="1600" b="1" dirty="0" smtClean="0">
                          <a:solidFill>
                            <a:srgbClr val="FF0000"/>
                          </a:solidFill>
                        </a:rPr>
                        <a:t>**</a:t>
                      </a:r>
                      <a:r>
                        <a:rPr lang="en-US" sz="1600" b="1" dirty="0" smtClean="0"/>
                        <a:t>exclusive of 21% VAT to be calculated</a:t>
                      </a:r>
                      <a:r>
                        <a:rPr lang="en-US" sz="1600" b="1" baseline="0" dirty="0" smtClean="0"/>
                        <a:t> </a:t>
                      </a:r>
                      <a:r>
                        <a:rPr lang="en-US" sz="1600" b="1" dirty="0" smtClean="0"/>
                        <a:t>at completion of registration</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Fee will cover dinners on Friday (Opening Ceremony) and Saturday (Honors Ceremony)</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Children 6 years old and younger are free</a:t>
                      </a:r>
                    </a:p>
                  </a:txBody>
                  <a:tcPr/>
                </a:tc>
              </a:tr>
            </a:tbl>
          </a:graphicData>
        </a:graphic>
      </p:graphicFrame>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l="22990" r="22990"/>
          <a:stretch>
            <a:fillRect/>
          </a:stretch>
        </p:blipFill>
        <p:spPr bwMode="auto">
          <a:xfrm>
            <a:off x="6397765" y="2258218"/>
            <a:ext cx="2579723" cy="317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3468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 </a:t>
            </a:r>
            <a:r>
              <a:rPr lang="en-US" sz="2000" i="1" dirty="0" smtClean="0"/>
              <a:t>(</a:t>
            </a:r>
            <a:r>
              <a:rPr lang="en-US" sz="2000" i="1" dirty="0" smtClean="0">
                <a:solidFill>
                  <a:srgbClr val="FF0000"/>
                </a:solidFill>
              </a:rPr>
              <a:t>**</a:t>
            </a:r>
            <a:r>
              <a:rPr lang="en-US" sz="2000" i="1" dirty="0" smtClean="0"/>
              <a:t> updated information)</a:t>
            </a:r>
            <a:endParaRPr lang="en-US" sz="1800" i="1" dirty="0"/>
          </a:p>
        </p:txBody>
      </p:sp>
      <p:sp>
        <p:nvSpPr>
          <p:cNvPr id="3" name="Date Placeholder 2"/>
          <p:cNvSpPr>
            <a:spLocks noGrp="1"/>
          </p:cNvSpPr>
          <p:nvPr>
            <p:ph type="dt" sz="half" idx="12"/>
          </p:nvPr>
        </p:nvSpPr>
        <p:spPr/>
        <p:txBody>
          <a:bodyPr/>
          <a:lstStyle/>
          <a:p>
            <a:fld id="{E50B30B4-8BA1-E748-9630-47607DB342DA}" type="datetime1">
              <a:rPr lang="en-US" smtClean="0"/>
              <a:pPr/>
              <a:t>1/31/2014</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6</a:t>
            </a:fld>
            <a:endParaRPr lang="en-US" dirty="0"/>
          </a:p>
        </p:txBody>
      </p:sp>
      <p:graphicFrame>
        <p:nvGraphicFramePr>
          <p:cNvPr id="6" name="Content Placeholder 5"/>
          <p:cNvGraphicFramePr>
            <a:graphicFrameLocks noGrp="1"/>
          </p:cNvGraphicFramePr>
          <p:nvPr>
            <p:ph sz="half" idx="11"/>
            <p:extLst>
              <p:ext uri="{D42A27DB-BD31-4B8C-83A1-F6EECF244321}">
                <p14:modId xmlns:p14="http://schemas.microsoft.com/office/powerpoint/2010/main" val="1655622885"/>
              </p:ext>
            </p:extLst>
          </p:nvPr>
        </p:nvGraphicFramePr>
        <p:xfrm>
          <a:off x="391273" y="1385569"/>
          <a:ext cx="8414040" cy="5079830"/>
        </p:xfrm>
        <a:graphic>
          <a:graphicData uri="http://schemas.openxmlformats.org/drawingml/2006/table">
            <a:tbl>
              <a:tblPr firstRow="1" bandRow="1">
                <a:tableStyleId>{5C22544A-7EE6-4342-B048-85BDC9FD1C3A}</a:tableStyleId>
              </a:tblPr>
              <a:tblGrid>
                <a:gridCol w="2556643"/>
                <a:gridCol w="5857397"/>
              </a:tblGrid>
              <a:tr h="370840">
                <a:tc>
                  <a:txBody>
                    <a:bodyPr/>
                    <a:lstStyle/>
                    <a:p>
                      <a:r>
                        <a:rPr lang="en-US" dirty="0" smtClean="0"/>
                        <a:t>What</a:t>
                      </a:r>
                      <a:endParaRPr lang="en-US" dirty="0"/>
                    </a:p>
                  </a:txBody>
                  <a:tcPr/>
                </a:tc>
                <a:tc>
                  <a:txBody>
                    <a:bodyPr/>
                    <a:lstStyle/>
                    <a:p>
                      <a:r>
                        <a:rPr lang="en-US" dirty="0" smtClean="0"/>
                        <a:t>When/Where</a:t>
                      </a:r>
                      <a:endParaRPr lang="en-US" dirty="0"/>
                    </a:p>
                  </a:txBody>
                  <a:tcPr/>
                </a:tc>
              </a:tr>
              <a:tr h="2392510">
                <a:tc>
                  <a:txBody>
                    <a:bodyPr/>
                    <a:lstStyle/>
                    <a:p>
                      <a:r>
                        <a:rPr lang="en-US" sz="1400" dirty="0" smtClean="0"/>
                        <a:t>Air travel/discount codes</a:t>
                      </a:r>
                      <a:endParaRPr lang="en-US" sz="1400" dirty="0"/>
                    </a:p>
                  </a:txBody>
                  <a:tcPr/>
                </a:tc>
                <a:tc>
                  <a:txBody>
                    <a:bodyPr/>
                    <a:lstStyle/>
                    <a:p>
                      <a:pPr marL="285750" lvl="1" indent="-285750">
                        <a:buFont typeface="Arial" panose="020B0604020202020204" pitchFamily="34" charset="0"/>
                        <a:buChar char="•"/>
                      </a:pPr>
                      <a:r>
                        <a:rPr lang="en-US" sz="1400" dirty="0" smtClean="0"/>
                        <a:t>United - Offer Code: </a:t>
                      </a:r>
                      <a:r>
                        <a:rPr lang="en-US" sz="1400" b="1" dirty="0" smtClean="0"/>
                        <a:t>ZQUE277033 </a:t>
                      </a:r>
                      <a:endParaRPr lang="en-US" sz="1400" dirty="0" smtClean="0"/>
                    </a:p>
                    <a:p>
                      <a:pPr marL="280988" lvl="2" indent="0"/>
                      <a:r>
                        <a:rPr lang="en-US" sz="1400" dirty="0" smtClean="0"/>
                        <a:t>5%-10% off published fares</a:t>
                      </a:r>
                    </a:p>
                    <a:p>
                      <a:pPr marL="280988" lvl="2" indent="0"/>
                      <a:r>
                        <a:rPr lang="en-US" sz="1400" dirty="0" smtClean="0"/>
                        <a:t>Reserve through </a:t>
                      </a:r>
                      <a:r>
                        <a:rPr lang="en-US" sz="1400" dirty="0" smtClean="0">
                          <a:hlinkClick r:id="rId2"/>
                        </a:rPr>
                        <a:t>www.united.com</a:t>
                      </a:r>
                      <a:r>
                        <a:rPr lang="en-US" sz="1400" dirty="0" smtClean="0"/>
                        <a:t> or by calling United Meetings at 800-426-1122</a:t>
                      </a:r>
                    </a:p>
                    <a:p>
                      <a:pPr marL="280988" lvl="2" indent="0"/>
                      <a:endParaRPr lang="en-US" sz="400" dirty="0" smtClean="0"/>
                    </a:p>
                    <a:p>
                      <a:pPr marL="285750" indent="-285750">
                        <a:buFont typeface="Arial" panose="020B0604020202020204" pitchFamily="34" charset="0"/>
                        <a:buChar char="•"/>
                      </a:pPr>
                      <a:r>
                        <a:rPr lang="en-US" sz="1400" b="0" i="0" kern="1200" dirty="0" smtClean="0">
                          <a:solidFill>
                            <a:srgbClr val="FF0000"/>
                          </a:solidFill>
                          <a:effectLst/>
                          <a:latin typeface="+mn-lt"/>
                          <a:ea typeface="+mn-ea"/>
                          <a:cs typeface="+mn-cs"/>
                        </a:rPr>
                        <a:t>**</a:t>
                      </a:r>
                      <a:r>
                        <a:rPr lang="en-US" sz="1400" b="0" i="0" kern="1200" dirty="0" smtClean="0">
                          <a:solidFill>
                            <a:schemeClr val="dk1"/>
                          </a:solidFill>
                          <a:effectLst/>
                          <a:latin typeface="+mn-lt"/>
                          <a:ea typeface="+mn-ea"/>
                          <a:cs typeface="+mn-cs"/>
                        </a:rPr>
                        <a:t>United – Offer Code </a:t>
                      </a:r>
                      <a:r>
                        <a:rPr lang="en-US" sz="1400" b="1" i="0" kern="1200" dirty="0" smtClean="0">
                          <a:solidFill>
                            <a:schemeClr val="dk1"/>
                          </a:solidFill>
                          <a:effectLst/>
                          <a:latin typeface="+mn-lt"/>
                          <a:ea typeface="+mn-ea"/>
                          <a:cs typeface="+mn-cs"/>
                        </a:rPr>
                        <a:t>(</a:t>
                      </a:r>
                      <a:r>
                        <a:rPr lang="en-US" sz="1400" b="1" i="0" kern="1200" baseline="0" dirty="0" smtClean="0">
                          <a:solidFill>
                            <a:schemeClr val="dk1"/>
                          </a:solidFill>
                          <a:effectLst/>
                          <a:latin typeface="+mn-lt"/>
                          <a:ea typeface="+mn-ea"/>
                          <a:cs typeface="+mn-cs"/>
                        </a:rPr>
                        <a:t>USA ONLY): </a:t>
                      </a:r>
                      <a:r>
                        <a:rPr lang="en-US" sz="1400" b="0" i="0" kern="1200" dirty="0" smtClean="0">
                          <a:solidFill>
                            <a:schemeClr val="dk1"/>
                          </a:solidFill>
                          <a:effectLst/>
                          <a:latin typeface="+mn-lt"/>
                          <a:ea typeface="+mn-ea"/>
                          <a:cs typeface="+mn-cs"/>
                        </a:rPr>
                        <a:t>ZR9A316403</a:t>
                      </a:r>
                    </a:p>
                    <a:p>
                      <a:pPr marL="287338" indent="0"/>
                      <a:r>
                        <a:rPr lang="en-US" sz="1400" b="0" i="0" kern="1200" dirty="0" smtClean="0">
                          <a:solidFill>
                            <a:schemeClr val="dk1"/>
                          </a:solidFill>
                          <a:effectLst/>
                          <a:latin typeface="+mn-lt"/>
                          <a:ea typeface="+mn-ea"/>
                          <a:cs typeface="+mn-cs"/>
                        </a:rPr>
                        <a:t>Travel window: 8/17/2014 - 8/30/2014</a:t>
                      </a:r>
                    </a:p>
                    <a:p>
                      <a:pPr marL="280988" lvl="2" indent="0"/>
                      <a:endParaRPr lang="en-US" sz="400" dirty="0" smtClean="0"/>
                    </a:p>
                    <a:p>
                      <a:pPr marL="285750" lvl="1" indent="-285750">
                        <a:buFont typeface="Arial" panose="020B0604020202020204" pitchFamily="34" charset="0"/>
                        <a:buChar char="•"/>
                      </a:pPr>
                      <a:r>
                        <a:rPr lang="en-US" sz="1400" dirty="0" smtClean="0"/>
                        <a:t>KLM/Delta Airlines - -Meeting Code: </a:t>
                      </a:r>
                      <a:r>
                        <a:rPr lang="en-US" sz="1400" b="1" dirty="0" smtClean="0"/>
                        <a:t>NMGV6 </a:t>
                      </a:r>
                      <a:endParaRPr lang="en-US" sz="1400" dirty="0" smtClean="0"/>
                    </a:p>
                    <a:p>
                      <a:pPr marL="280988" lvl="2" indent="0"/>
                      <a:r>
                        <a:rPr lang="en-US" sz="1400" dirty="0" smtClean="0"/>
                        <a:t>5%-10% off published fares</a:t>
                      </a:r>
                    </a:p>
                    <a:p>
                      <a:pPr marL="280988" lvl="2" indent="0"/>
                      <a:r>
                        <a:rPr lang="en-US" sz="1400" dirty="0" smtClean="0"/>
                        <a:t>Reserve through </a:t>
                      </a:r>
                      <a:r>
                        <a:rPr lang="en-US" sz="1400" dirty="0" smtClean="0">
                          <a:hlinkClick r:id="rId3"/>
                        </a:rPr>
                        <a:t>www.delta.com</a:t>
                      </a:r>
                      <a:r>
                        <a:rPr lang="en-US" sz="1400" dirty="0" smtClean="0"/>
                        <a:t> or by calling Delta Meeting at </a:t>
                      </a:r>
                      <a:r>
                        <a:rPr lang="nn-NO" sz="1400" dirty="0" smtClean="0"/>
                        <a:t>800-328-1111</a:t>
                      </a:r>
                    </a:p>
                  </a:txBody>
                  <a:tcPr/>
                </a:tc>
              </a:tr>
              <a:tr h="370840">
                <a:tc>
                  <a:txBody>
                    <a:bodyPr/>
                    <a:lstStyle/>
                    <a:p>
                      <a:r>
                        <a:rPr lang="en-US" sz="1400" dirty="0" smtClean="0"/>
                        <a:t>Other</a:t>
                      </a:r>
                      <a:r>
                        <a:rPr lang="en-US" sz="1400" baseline="0" dirty="0" smtClean="0"/>
                        <a:t>  Meetings/</a:t>
                      </a:r>
                      <a:r>
                        <a:rPr lang="en-US" sz="1400" dirty="0" smtClean="0"/>
                        <a:t>Events:</a:t>
                      </a:r>
                      <a:endParaRPr lang="en-US" sz="1400" dirty="0"/>
                    </a:p>
                    <a:p>
                      <a:pPr marL="109538" indent="-109538">
                        <a:buFontTx/>
                        <a:buChar char="-"/>
                      </a:pPr>
                      <a:r>
                        <a:rPr lang="en-US" sz="1400" dirty="0" smtClean="0"/>
                        <a:t>Region meetings</a:t>
                      </a:r>
                    </a:p>
                    <a:p>
                      <a:pPr marL="285750" indent="-285750">
                        <a:buFontTx/>
                        <a:buChar char="-"/>
                      </a:pPr>
                      <a:endParaRPr lang="en-US" sz="1400" dirty="0" smtClean="0"/>
                    </a:p>
                    <a:p>
                      <a:pPr marL="109538" indent="-109538">
                        <a:buFontTx/>
                        <a:buChar char="-"/>
                      </a:pPr>
                      <a:r>
                        <a:rPr lang="en-US" sz="1400" dirty="0" smtClean="0"/>
                        <a:t>Honors</a:t>
                      </a:r>
                      <a:r>
                        <a:rPr lang="en-US" sz="1400" baseline="0" dirty="0" smtClean="0"/>
                        <a:t> Ceremony</a:t>
                      </a:r>
                    </a:p>
                    <a:p>
                      <a:pPr marL="285750" indent="-285750">
                        <a:buFontTx/>
                        <a:buChar char="-"/>
                      </a:pPr>
                      <a:endParaRPr lang="en-US" sz="1400" baseline="0" dirty="0" smtClean="0"/>
                    </a:p>
                    <a:p>
                      <a:pPr marL="287338" indent="-287338"/>
                      <a:r>
                        <a:rPr lang="en-US" sz="1400" baseline="0" dirty="0" smtClean="0"/>
                        <a:t>- IEEE </a:t>
                      </a:r>
                      <a:r>
                        <a:rPr lang="en-US" sz="1400" baseline="0" dirty="0" err="1" smtClean="0"/>
                        <a:t>BoD</a:t>
                      </a:r>
                      <a:endParaRPr lang="en-US" sz="14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-Confirmed</a:t>
                      </a:r>
                      <a:r>
                        <a:rPr lang="en-US" sz="1400" baseline="0" dirty="0" smtClean="0"/>
                        <a:t> Region meetings: R3, R4; Tentative R6, R8, R10</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-6:00 PM, Saturday, 23 August @ RAI</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-Monday, Tuesday, 25 &amp; 26 August</a:t>
                      </a:r>
                    </a:p>
                  </a:txBody>
                  <a:tcPr/>
                </a:tc>
              </a:tr>
              <a:tr h="370840">
                <a:tc gridSpan="2">
                  <a:txBody>
                    <a:bodyPr/>
                    <a:lstStyle/>
                    <a:p>
                      <a:r>
                        <a:rPr lang="en-US" sz="1400" dirty="0" smtClean="0">
                          <a:solidFill>
                            <a:schemeClr val="tx1"/>
                          </a:solidFill>
                        </a:rPr>
                        <a:t>**For Region meeting expense estimates (</a:t>
                      </a:r>
                      <a:r>
                        <a:rPr lang="en-US" sz="1400" dirty="0" smtClean="0"/>
                        <a:t>meeting rooms/food &amp; beverage/AV)</a:t>
                      </a:r>
                      <a:r>
                        <a:rPr lang="en-US" sz="1400" dirty="0" smtClean="0">
                          <a:solidFill>
                            <a:schemeClr val="tx1"/>
                          </a:solidFill>
                        </a:rPr>
                        <a:t>, contact IEEE MCE Team at </a:t>
                      </a:r>
                      <a:r>
                        <a:rPr lang="en-US" sz="1400" dirty="0" smtClean="0">
                          <a:hlinkClick r:id="rId4"/>
                        </a:rPr>
                        <a:t>sc14reg@ieee.org</a:t>
                      </a:r>
                      <a:endParaRPr lang="en-US" sz="1400" dirty="0" smtClean="0">
                        <a:solidFill>
                          <a:schemeClr val="tx1"/>
                        </a:solidFill>
                      </a:endParaRPr>
                    </a:p>
                    <a:p>
                      <a:r>
                        <a:rPr lang="en-US" sz="1400" dirty="0" smtClean="0"/>
                        <a:t>**Requests to reserve space for Region Meetings will be managed through SC Registration site</a:t>
                      </a:r>
                    </a:p>
                  </a:txBody>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p>
                  </a:txBody>
                  <a:tcPr/>
                </a:tc>
              </a:tr>
            </a:tbl>
          </a:graphicData>
        </a:graphic>
      </p:graphicFrame>
    </p:spTree>
    <p:extLst>
      <p:ext uri="{BB962C8B-B14F-4D97-AF65-F5344CB8AC3E}">
        <p14:creationId xmlns:p14="http://schemas.microsoft.com/office/powerpoint/2010/main" val="724968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 </a:t>
            </a:r>
            <a:r>
              <a:rPr lang="en-US" sz="2000" i="1" dirty="0" smtClean="0"/>
              <a:t>(</a:t>
            </a:r>
            <a:r>
              <a:rPr lang="en-US" sz="2000" i="1" dirty="0" smtClean="0">
                <a:solidFill>
                  <a:srgbClr val="FF0000"/>
                </a:solidFill>
              </a:rPr>
              <a:t>**</a:t>
            </a:r>
            <a:r>
              <a:rPr lang="en-US" sz="2000" i="1" dirty="0" smtClean="0"/>
              <a:t> updated information)</a:t>
            </a:r>
            <a:endParaRPr lang="en-US" sz="1800" i="1" dirty="0"/>
          </a:p>
        </p:txBody>
      </p:sp>
      <p:sp>
        <p:nvSpPr>
          <p:cNvPr id="3" name="Date Placeholder 2"/>
          <p:cNvSpPr>
            <a:spLocks noGrp="1"/>
          </p:cNvSpPr>
          <p:nvPr>
            <p:ph type="dt" sz="half" idx="12"/>
          </p:nvPr>
        </p:nvSpPr>
        <p:spPr/>
        <p:txBody>
          <a:bodyPr/>
          <a:lstStyle/>
          <a:p>
            <a:fld id="{E50B30B4-8BA1-E748-9630-47607DB342DA}" type="datetime1">
              <a:rPr lang="en-US" smtClean="0"/>
              <a:pPr/>
              <a:t>1/31/2014</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7</a:t>
            </a:fld>
            <a:endParaRPr lang="en-US" dirty="0"/>
          </a:p>
        </p:txBody>
      </p:sp>
      <p:graphicFrame>
        <p:nvGraphicFramePr>
          <p:cNvPr id="6" name="Content Placeholder 5"/>
          <p:cNvGraphicFramePr>
            <a:graphicFrameLocks noGrp="1"/>
          </p:cNvGraphicFramePr>
          <p:nvPr>
            <p:ph sz="half" idx="11"/>
            <p:extLst>
              <p:ext uri="{D42A27DB-BD31-4B8C-83A1-F6EECF244321}">
                <p14:modId xmlns:p14="http://schemas.microsoft.com/office/powerpoint/2010/main" val="3299822805"/>
              </p:ext>
            </p:extLst>
          </p:nvPr>
        </p:nvGraphicFramePr>
        <p:xfrm>
          <a:off x="391272" y="1385569"/>
          <a:ext cx="8515221" cy="5377352"/>
        </p:xfrm>
        <a:graphic>
          <a:graphicData uri="http://schemas.openxmlformats.org/drawingml/2006/table">
            <a:tbl>
              <a:tblPr firstRow="1" bandRow="1">
                <a:tableStyleId>{5C22544A-7EE6-4342-B048-85BDC9FD1C3A}</a:tableStyleId>
              </a:tblPr>
              <a:tblGrid>
                <a:gridCol w="2163883"/>
                <a:gridCol w="6351338"/>
              </a:tblGrid>
              <a:tr h="258385">
                <a:tc>
                  <a:txBody>
                    <a:bodyPr/>
                    <a:lstStyle/>
                    <a:p>
                      <a:r>
                        <a:rPr lang="en-US" sz="1000" dirty="0" smtClean="0"/>
                        <a:t>What/When</a:t>
                      </a:r>
                      <a:endParaRPr lang="en-US" sz="1000" dirty="0"/>
                    </a:p>
                  </a:txBody>
                  <a:tcPr/>
                </a:tc>
                <a:tc>
                  <a:txBody>
                    <a:bodyPr/>
                    <a:lstStyle/>
                    <a:p>
                      <a:r>
                        <a:rPr lang="en-US" sz="1000" dirty="0" smtClean="0"/>
                        <a:t>Where</a:t>
                      </a:r>
                      <a:endParaRPr lang="en-US" sz="1000" dirty="0"/>
                    </a:p>
                  </a:txBody>
                  <a:tcPr/>
                </a:tc>
              </a:tr>
              <a:tr h="2436727">
                <a:tc>
                  <a:txBody>
                    <a:bodyPr/>
                    <a:lstStyle/>
                    <a:p>
                      <a:r>
                        <a:rPr lang="en-US" sz="1000" b="1" i="0" kern="1200" dirty="0" smtClean="0">
                          <a:solidFill>
                            <a:schemeClr val="dk1"/>
                          </a:solidFill>
                          <a:effectLst/>
                          <a:latin typeface="+mn-lt"/>
                          <a:ea typeface="+mn-ea"/>
                          <a:cs typeface="+mn-cs"/>
                        </a:rPr>
                        <a:t>City Sightseeing Tour of Amsterdam</a:t>
                      </a:r>
                    </a:p>
                    <a:p>
                      <a:r>
                        <a:rPr lang="en-US" sz="1000" b="1" i="0" kern="1200" dirty="0" smtClean="0">
                          <a:solidFill>
                            <a:schemeClr val="dk1"/>
                          </a:solidFill>
                          <a:effectLst/>
                          <a:latin typeface="+mn-lt"/>
                          <a:ea typeface="+mn-ea"/>
                          <a:cs typeface="+mn-cs"/>
                        </a:rPr>
                        <a:t>Departs from RAI</a:t>
                      </a:r>
                      <a:endParaRPr lang="en-US" sz="1000" b="0" i="0" kern="1200" dirty="0" smtClean="0">
                        <a:solidFill>
                          <a:schemeClr val="dk1"/>
                        </a:solidFill>
                        <a:effectLst/>
                        <a:latin typeface="+mn-lt"/>
                        <a:ea typeface="+mn-ea"/>
                        <a:cs typeface="+mn-cs"/>
                      </a:endParaRPr>
                    </a:p>
                    <a:p>
                      <a:r>
                        <a:rPr lang="en-US" sz="1000" b="1" i="0" kern="1200" dirty="0" smtClean="0">
                          <a:solidFill>
                            <a:schemeClr val="dk1"/>
                          </a:solidFill>
                          <a:effectLst/>
                          <a:latin typeface="+mn-lt"/>
                          <a:ea typeface="+mn-ea"/>
                          <a:cs typeface="+mn-cs"/>
                        </a:rPr>
                        <a:t>Saturday 23 August 2014, </a:t>
                      </a:r>
                    </a:p>
                    <a:p>
                      <a:r>
                        <a:rPr lang="en-US" sz="1000" b="1" i="0" kern="1200" dirty="0" smtClean="0">
                          <a:solidFill>
                            <a:schemeClr val="dk1"/>
                          </a:solidFill>
                          <a:effectLst/>
                          <a:latin typeface="+mn-lt"/>
                          <a:ea typeface="+mn-ea"/>
                          <a:cs typeface="+mn-cs"/>
                        </a:rPr>
                        <a:t>9:00 - 15:00 </a:t>
                      </a:r>
                      <a:r>
                        <a:rPr lang="en-US" sz="1000" b="1" i="0" kern="1200" dirty="0" err="1" smtClean="0">
                          <a:solidFill>
                            <a:schemeClr val="dk1"/>
                          </a:solidFill>
                          <a:effectLst/>
                          <a:latin typeface="+mn-lt"/>
                          <a:ea typeface="+mn-ea"/>
                          <a:cs typeface="+mn-cs"/>
                        </a:rPr>
                        <a:t>hrs</a:t>
                      </a:r>
                      <a:endParaRPr lang="en-US" sz="1000" dirty="0"/>
                    </a:p>
                  </a:txBody>
                  <a:tcPr/>
                </a:tc>
                <a:tc>
                  <a:txBody>
                    <a:bodyPr/>
                    <a:lstStyle/>
                    <a:p>
                      <a:r>
                        <a:rPr lang="en-US" sz="1000" b="1" i="0" kern="1200" dirty="0" smtClean="0">
                          <a:solidFill>
                            <a:schemeClr val="dk1"/>
                          </a:solidFill>
                          <a:effectLst/>
                          <a:latin typeface="+mn-lt"/>
                          <a:ea typeface="+mn-ea"/>
                          <a:cs typeface="+mn-cs"/>
                        </a:rPr>
                        <a:t>€ 85 per person (including VAT)</a:t>
                      </a:r>
                      <a:br>
                        <a:rPr lang="en-US" sz="1000" b="1" i="0" kern="1200" dirty="0" smtClean="0">
                          <a:solidFill>
                            <a:schemeClr val="dk1"/>
                          </a:solidFill>
                          <a:effectLst/>
                          <a:latin typeface="+mn-lt"/>
                          <a:ea typeface="+mn-ea"/>
                          <a:cs typeface="+mn-cs"/>
                        </a:rPr>
                      </a:br>
                      <a:r>
                        <a:rPr lang="en-US" sz="1000" b="1" i="0" kern="1200" dirty="0" smtClean="0">
                          <a:solidFill>
                            <a:schemeClr val="dk1"/>
                          </a:solidFill>
                          <a:effectLst/>
                          <a:latin typeface="+mn-lt"/>
                          <a:ea typeface="+mn-ea"/>
                          <a:cs typeface="+mn-cs"/>
                        </a:rPr>
                        <a:t>$ 117 per person (including VAT)</a:t>
                      </a:r>
                      <a:r>
                        <a:rPr lang="en-US" sz="1000" b="0" i="0" kern="1200" dirty="0" smtClean="0">
                          <a:solidFill>
                            <a:schemeClr val="dk1"/>
                          </a:solidFill>
                          <a:effectLst/>
                          <a:latin typeface="+mn-lt"/>
                          <a:ea typeface="+mn-ea"/>
                          <a:cs typeface="+mn-cs"/>
                        </a:rPr>
                        <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A tour which will include a most extensive drive through the center and the modern suburbs and will give you a good idea of the most interesting sights and monuments Amsterdam has to offer. A stop will be made at a diamond factory (if requested) and we will visit the National museum of Amsterdam, “the Rijksmuseum”. This museum is world famous and here the largest collection of paintings by the Dutch old masters can be admired. Work from </a:t>
                      </a:r>
                      <a:r>
                        <a:rPr lang="en-US" sz="1000" b="0" i="0" kern="1200" dirty="0" err="1" smtClean="0">
                          <a:solidFill>
                            <a:schemeClr val="dk1"/>
                          </a:solidFill>
                          <a:effectLst/>
                          <a:latin typeface="+mn-lt"/>
                          <a:ea typeface="+mn-ea"/>
                          <a:cs typeface="+mn-cs"/>
                        </a:rPr>
                        <a:t>Frans</a:t>
                      </a:r>
                      <a:r>
                        <a:rPr lang="en-US" sz="1000" b="0" i="0" kern="1200" dirty="0" smtClean="0">
                          <a:solidFill>
                            <a:schemeClr val="dk1"/>
                          </a:solidFill>
                          <a:effectLst/>
                          <a:latin typeface="+mn-lt"/>
                          <a:ea typeface="+mn-ea"/>
                          <a:cs typeface="+mn-cs"/>
                        </a:rPr>
                        <a:t> Hals, Jan Steen and Rembrandt (the </a:t>
                      </a:r>
                      <a:r>
                        <a:rPr lang="en-US" sz="1000" b="0" i="0" kern="1200" dirty="0" err="1" smtClean="0">
                          <a:solidFill>
                            <a:schemeClr val="dk1"/>
                          </a:solidFill>
                          <a:effectLst/>
                          <a:latin typeface="+mn-lt"/>
                          <a:ea typeface="+mn-ea"/>
                          <a:cs typeface="+mn-cs"/>
                        </a:rPr>
                        <a:t>nightwatch</a:t>
                      </a:r>
                      <a:r>
                        <a:rPr lang="en-US" sz="1000" b="0" i="0" kern="1200" dirty="0" smtClean="0">
                          <a:solidFill>
                            <a:schemeClr val="dk1"/>
                          </a:solidFill>
                          <a:effectLst/>
                          <a:latin typeface="+mn-lt"/>
                          <a:ea typeface="+mn-ea"/>
                          <a:cs typeface="+mn-cs"/>
                        </a:rPr>
                        <a:t> painting) are assembled here. As an alternative we can visit the famous Van Gogh Museum.</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
                      </a:r>
                      <a:br>
                        <a:rPr lang="en-US" sz="1000" b="0" i="0" kern="1200" dirty="0" smtClean="0">
                          <a:solidFill>
                            <a:schemeClr val="dk1"/>
                          </a:solidFill>
                          <a:effectLst/>
                          <a:latin typeface="+mn-lt"/>
                          <a:ea typeface="+mn-ea"/>
                          <a:cs typeface="+mn-cs"/>
                        </a:rPr>
                      </a:br>
                      <a:r>
                        <a:rPr lang="en-US" sz="1000" b="0" i="0" u="sng" kern="1200" dirty="0" smtClean="0">
                          <a:solidFill>
                            <a:schemeClr val="dk1"/>
                          </a:solidFill>
                          <a:effectLst/>
                          <a:latin typeface="+mn-lt"/>
                          <a:ea typeface="+mn-ea"/>
                          <a:cs typeface="+mn-cs"/>
                        </a:rPr>
                        <a:t>Including:</a:t>
                      </a:r>
                      <a:r>
                        <a:rPr lang="en-US" sz="1000" b="0" i="0" kern="1200" dirty="0" smtClean="0">
                          <a:solidFill>
                            <a:schemeClr val="dk1"/>
                          </a:solidFill>
                          <a:effectLst/>
                          <a:latin typeface="+mn-lt"/>
                          <a:ea typeface="+mn-ea"/>
                          <a:cs typeface="+mn-cs"/>
                        </a:rPr>
                        <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 Private coach 6 hours </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 English speaking guide 09.00 – 15.00hrs </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 Lunch in restaurant </a:t>
                      </a:r>
                      <a:r>
                        <a:rPr lang="en-US" sz="1000" b="0" i="0" kern="1200" dirty="0" err="1" smtClean="0">
                          <a:solidFill>
                            <a:schemeClr val="dk1"/>
                          </a:solidFill>
                          <a:effectLst/>
                          <a:latin typeface="+mn-lt"/>
                          <a:ea typeface="+mn-ea"/>
                          <a:cs typeface="+mn-cs"/>
                        </a:rPr>
                        <a:t>Haesje</a:t>
                      </a:r>
                      <a:r>
                        <a:rPr lang="en-US" sz="1000" b="0" i="0" kern="1200" dirty="0" smtClean="0">
                          <a:solidFill>
                            <a:schemeClr val="dk1"/>
                          </a:solidFill>
                          <a:effectLst/>
                          <a:latin typeface="+mn-lt"/>
                          <a:ea typeface="+mn-ea"/>
                          <a:cs typeface="+mn-cs"/>
                        </a:rPr>
                        <a:t> </a:t>
                      </a:r>
                      <a:r>
                        <a:rPr lang="en-US" sz="1000" b="0" i="0" kern="1200" dirty="0" err="1" smtClean="0">
                          <a:solidFill>
                            <a:schemeClr val="dk1"/>
                          </a:solidFill>
                          <a:effectLst/>
                          <a:latin typeface="+mn-lt"/>
                          <a:ea typeface="+mn-ea"/>
                          <a:cs typeface="+mn-cs"/>
                        </a:rPr>
                        <a:t>Claes</a:t>
                      </a:r>
                      <a:r>
                        <a:rPr lang="en-US" sz="1000" b="0" i="0" kern="1200" dirty="0" smtClean="0">
                          <a:solidFill>
                            <a:schemeClr val="dk1"/>
                          </a:solidFill>
                          <a:effectLst/>
                          <a:latin typeface="+mn-lt"/>
                          <a:ea typeface="+mn-ea"/>
                          <a:cs typeface="+mn-cs"/>
                        </a:rPr>
                        <a:t>, including 2 soft drinks and coffee/tea </a:t>
                      </a:r>
                      <a:br>
                        <a:rPr lang="en-US" sz="1000" b="0" i="0" kern="1200" dirty="0" smtClean="0">
                          <a:solidFill>
                            <a:schemeClr val="dk1"/>
                          </a:solidFill>
                          <a:effectLst/>
                          <a:latin typeface="+mn-lt"/>
                          <a:ea typeface="+mn-ea"/>
                          <a:cs typeface="+mn-cs"/>
                        </a:rPr>
                      </a:br>
                      <a:r>
                        <a:rPr lang="en-US" sz="1000" b="0" i="0" kern="1200" dirty="0" smtClean="0">
                          <a:solidFill>
                            <a:schemeClr val="dk1"/>
                          </a:solidFill>
                          <a:effectLst/>
                          <a:latin typeface="+mn-lt"/>
                          <a:ea typeface="+mn-ea"/>
                          <a:cs typeface="+mn-cs"/>
                        </a:rPr>
                        <a:t>- Entrance fee Rijksmuseum </a:t>
                      </a:r>
                      <a:endParaRPr lang="nn-NO" sz="1000" dirty="0" smtClean="0"/>
                    </a:p>
                  </a:txBody>
                  <a:tcPr/>
                </a:tc>
              </a:tr>
              <a:tr h="2581376">
                <a:tc>
                  <a:txBody>
                    <a:bodyPr/>
                    <a:lstStyle/>
                    <a:p>
                      <a:r>
                        <a:rPr lang="en-US" sz="1000" b="1" i="0" kern="1200" dirty="0" smtClean="0">
                          <a:solidFill>
                            <a:schemeClr val="dk1"/>
                          </a:solidFill>
                          <a:effectLst/>
                          <a:latin typeface="+mn-lt"/>
                          <a:ea typeface="+mn-ea"/>
                          <a:cs typeface="+mn-cs"/>
                        </a:rPr>
                        <a:t>Royal Amsterdam Tour</a:t>
                      </a:r>
                    </a:p>
                    <a:p>
                      <a:r>
                        <a:rPr lang="en-US" sz="1000" b="1" i="0" kern="1200" dirty="0" smtClean="0">
                          <a:solidFill>
                            <a:schemeClr val="dk1"/>
                          </a:solidFill>
                          <a:effectLst/>
                          <a:latin typeface="+mn-lt"/>
                          <a:ea typeface="+mn-ea"/>
                          <a:cs typeface="+mn-cs"/>
                        </a:rPr>
                        <a:t>Departs from RAI</a:t>
                      </a:r>
                      <a:endParaRPr lang="en-US" sz="1000" b="0" i="0" kern="1200" dirty="0" smtClean="0">
                        <a:solidFill>
                          <a:schemeClr val="dk1"/>
                        </a:solidFill>
                        <a:effectLst/>
                        <a:latin typeface="+mn-lt"/>
                        <a:ea typeface="+mn-ea"/>
                        <a:cs typeface="+mn-cs"/>
                      </a:endParaRPr>
                    </a:p>
                    <a:p>
                      <a:r>
                        <a:rPr lang="en-US" sz="1000" b="1" i="0" kern="1200" dirty="0" smtClean="0">
                          <a:solidFill>
                            <a:schemeClr val="dk1"/>
                          </a:solidFill>
                          <a:effectLst/>
                          <a:latin typeface="+mn-lt"/>
                          <a:ea typeface="+mn-ea"/>
                          <a:cs typeface="+mn-cs"/>
                        </a:rPr>
                        <a:t>Sunday 24 August 2014, 9:00 - 14:00 </a:t>
                      </a:r>
                      <a:r>
                        <a:rPr lang="en-US" sz="1000" b="1" i="0" kern="1200" dirty="0" err="1" smtClean="0">
                          <a:solidFill>
                            <a:schemeClr val="dk1"/>
                          </a:solidFill>
                          <a:effectLst/>
                          <a:latin typeface="+mn-lt"/>
                          <a:ea typeface="+mn-ea"/>
                          <a:cs typeface="+mn-cs"/>
                        </a:rPr>
                        <a:t>hrs</a:t>
                      </a:r>
                      <a:endParaRPr lang="en-US" sz="1000" b="0" i="0" kern="1200" dirty="0">
                        <a:solidFill>
                          <a:schemeClr val="dk1"/>
                        </a:solidFill>
                        <a:effectLst/>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i="0" kern="1200" dirty="0" smtClean="0">
                          <a:solidFill>
                            <a:schemeClr val="dk1"/>
                          </a:solidFill>
                          <a:effectLst/>
                          <a:latin typeface="+mn-lt"/>
                          <a:ea typeface="+mn-ea"/>
                          <a:cs typeface="+mn-cs"/>
                        </a:rPr>
                        <a:t>€ 85.50 per person (including VAT)</a:t>
                      </a:r>
                      <a:br>
                        <a:rPr lang="en-US" sz="1000" b="1" i="0" kern="1200" dirty="0" smtClean="0">
                          <a:solidFill>
                            <a:schemeClr val="dk1"/>
                          </a:solidFill>
                          <a:effectLst/>
                          <a:latin typeface="+mn-lt"/>
                          <a:ea typeface="+mn-ea"/>
                          <a:cs typeface="+mn-cs"/>
                        </a:rPr>
                      </a:br>
                      <a:r>
                        <a:rPr lang="en-US" sz="1000" b="1" i="0" kern="1200" dirty="0" smtClean="0">
                          <a:solidFill>
                            <a:schemeClr val="dk1"/>
                          </a:solidFill>
                          <a:effectLst/>
                          <a:latin typeface="+mn-lt"/>
                          <a:ea typeface="+mn-ea"/>
                          <a:cs typeface="+mn-cs"/>
                        </a:rPr>
                        <a:t>$ 118 per person (including VAT)</a:t>
                      </a:r>
                      <a:r>
                        <a:rPr lang="en-US" sz="1000" dirty="0" smtClean="0"/>
                        <a:t/>
                      </a:r>
                      <a:br>
                        <a:rPr lang="en-US" sz="1000" dirty="0" smtClean="0"/>
                      </a:br>
                      <a:r>
                        <a:rPr lang="en-US" sz="1000" dirty="0" smtClean="0"/>
                        <a:t>The first stop is a v</a:t>
                      </a:r>
                      <a:r>
                        <a:rPr lang="en-US" sz="1000" b="0" i="0" kern="1200" dirty="0" smtClean="0">
                          <a:solidFill>
                            <a:schemeClr val="dk1"/>
                          </a:solidFill>
                          <a:effectLst/>
                          <a:latin typeface="+mn-lt"/>
                          <a:ea typeface="+mn-ea"/>
                          <a:cs typeface="+mn-cs"/>
                        </a:rPr>
                        <a:t>isit</a:t>
                      </a:r>
                      <a:r>
                        <a:rPr lang="en-US" sz="1000" b="0" i="0" kern="1200" baseline="0" dirty="0" smtClean="0">
                          <a:solidFill>
                            <a:schemeClr val="dk1"/>
                          </a:solidFill>
                          <a:effectLst/>
                          <a:latin typeface="+mn-lt"/>
                          <a:ea typeface="+mn-ea"/>
                          <a:cs typeface="+mn-cs"/>
                        </a:rPr>
                        <a:t> to </a:t>
                      </a:r>
                      <a:r>
                        <a:rPr lang="en-US" sz="1000" b="0" i="0" kern="1200" dirty="0" smtClean="0">
                          <a:solidFill>
                            <a:schemeClr val="dk1"/>
                          </a:solidFill>
                          <a:effectLst/>
                          <a:latin typeface="+mn-lt"/>
                          <a:ea typeface="+mn-ea"/>
                          <a:cs typeface="+mn-cs"/>
                        </a:rPr>
                        <a:t>The Royal Palace Amsterdam. After the visit of the Royal Palace, we will have a look inside the </a:t>
                      </a:r>
                      <a:r>
                        <a:rPr lang="en-US" sz="1000" b="0" i="0" kern="1200" dirty="0" err="1" smtClean="0">
                          <a:solidFill>
                            <a:schemeClr val="dk1"/>
                          </a:solidFill>
                          <a:effectLst/>
                          <a:latin typeface="+mn-lt"/>
                          <a:ea typeface="+mn-ea"/>
                          <a:cs typeface="+mn-cs"/>
                        </a:rPr>
                        <a:t>Nieuwe</a:t>
                      </a:r>
                      <a:r>
                        <a:rPr lang="en-US" sz="1000" b="0" i="0" kern="1200" dirty="0" smtClean="0">
                          <a:solidFill>
                            <a:schemeClr val="dk1"/>
                          </a:solidFill>
                          <a:effectLst/>
                          <a:latin typeface="+mn-lt"/>
                          <a:ea typeface="+mn-ea"/>
                          <a:cs typeface="+mn-cs"/>
                        </a:rPr>
                        <a:t> </a:t>
                      </a:r>
                      <a:r>
                        <a:rPr lang="en-US" sz="1000" b="0" i="0" kern="1200" dirty="0" err="1" smtClean="0">
                          <a:solidFill>
                            <a:schemeClr val="dk1"/>
                          </a:solidFill>
                          <a:effectLst/>
                          <a:latin typeface="+mn-lt"/>
                          <a:ea typeface="+mn-ea"/>
                          <a:cs typeface="+mn-cs"/>
                        </a:rPr>
                        <a:t>Kerk</a:t>
                      </a:r>
                      <a:r>
                        <a:rPr lang="en-US" sz="1000" b="0" i="0" kern="1200" dirty="0" smtClean="0">
                          <a:solidFill>
                            <a:schemeClr val="dk1"/>
                          </a:solidFill>
                          <a:effectLst/>
                          <a:latin typeface="+mn-lt"/>
                          <a:ea typeface="+mn-ea"/>
                          <a:cs typeface="+mn-cs"/>
                        </a:rPr>
                        <a:t>, a characteristic church and very special for our royal family. </a:t>
                      </a:r>
                      <a:r>
                        <a:rPr lang="en-US" sz="1000" dirty="0" smtClean="0"/>
                        <a:t/>
                      </a:r>
                      <a:br>
                        <a:rPr lang="en-US" sz="1000" dirty="0" smtClean="0"/>
                      </a:br>
                      <a:r>
                        <a:rPr lang="en-US" sz="1000" b="0" i="0" kern="1200" dirty="0" smtClean="0">
                          <a:solidFill>
                            <a:schemeClr val="dk1"/>
                          </a:solidFill>
                          <a:effectLst/>
                          <a:latin typeface="+mn-lt"/>
                          <a:ea typeface="+mn-ea"/>
                          <a:cs typeface="+mn-cs"/>
                        </a:rPr>
                        <a:t>See Amsterdam from the water during a canal cruise of 2 hours in a private boat. A three course lunch, including 2 soft drinks and coffee/tea  is served during this cruise. Lunch </a:t>
                      </a:r>
                      <a:r>
                        <a:rPr lang="en-US" sz="1000" b="0" i="0" kern="1200" dirty="0" err="1" smtClean="0">
                          <a:solidFill>
                            <a:schemeClr val="dk1"/>
                          </a:solidFill>
                          <a:effectLst/>
                          <a:latin typeface="+mn-lt"/>
                          <a:ea typeface="+mn-ea"/>
                          <a:cs typeface="+mn-cs"/>
                        </a:rPr>
                        <a:t>Mediterraneo</a:t>
                      </a:r>
                      <a:r>
                        <a:rPr lang="en-US" sz="1000" b="0" i="0" kern="1200" dirty="0" smtClean="0">
                          <a:solidFill>
                            <a:schemeClr val="dk1"/>
                          </a:solidFill>
                          <a:effectLst/>
                          <a:latin typeface="+mn-lt"/>
                          <a:ea typeface="+mn-ea"/>
                          <a:cs typeface="+mn-cs"/>
                        </a:rPr>
                        <a:t> consists of as many as three courses, prepared by the head chef of our caterer </a:t>
                      </a:r>
                      <a:r>
                        <a:rPr lang="en-US" sz="1000" b="0" i="0" kern="1200" dirty="0" err="1" smtClean="0">
                          <a:solidFill>
                            <a:schemeClr val="dk1"/>
                          </a:solidFill>
                          <a:effectLst/>
                          <a:latin typeface="+mn-lt"/>
                          <a:ea typeface="+mn-ea"/>
                          <a:cs typeface="+mn-cs"/>
                        </a:rPr>
                        <a:t>Buon</a:t>
                      </a:r>
                      <a:r>
                        <a:rPr lang="en-US" sz="1000" b="0" i="0" kern="1200" dirty="0" smtClean="0">
                          <a:solidFill>
                            <a:schemeClr val="dk1"/>
                          </a:solidFill>
                          <a:effectLst/>
                          <a:latin typeface="+mn-lt"/>
                          <a:ea typeface="+mn-ea"/>
                          <a:cs typeface="+mn-cs"/>
                        </a:rPr>
                        <a:t> Vino. He is inspired by the regional Italian cuisine and only uses fresh ingredients and traditional products. </a:t>
                      </a:r>
                      <a:r>
                        <a:rPr lang="en-US" sz="1000" dirty="0" smtClean="0"/>
                        <a:t/>
                      </a:r>
                      <a:br>
                        <a:rPr lang="en-US" sz="1000" dirty="0" smtClean="0"/>
                      </a:br>
                      <a:r>
                        <a:rPr lang="en-US" sz="1000" dirty="0" smtClean="0"/>
                        <a:t/>
                      </a:r>
                      <a:br>
                        <a:rPr lang="en-US" sz="1000" dirty="0" smtClean="0"/>
                      </a:br>
                      <a:r>
                        <a:rPr lang="en-US" sz="1000" b="0" i="0" u="sng" kern="1200" dirty="0" smtClean="0">
                          <a:solidFill>
                            <a:schemeClr val="dk1"/>
                          </a:solidFill>
                          <a:effectLst/>
                          <a:latin typeface="+mn-lt"/>
                          <a:ea typeface="+mn-ea"/>
                          <a:cs typeface="+mn-cs"/>
                        </a:rPr>
                        <a:t>Including: </a:t>
                      </a:r>
                      <a:r>
                        <a:rPr lang="en-US" sz="1000" dirty="0" smtClean="0"/>
                        <a:t/>
                      </a:r>
                      <a:br>
                        <a:rPr lang="en-US" sz="1000" dirty="0" smtClean="0"/>
                      </a:br>
                      <a:r>
                        <a:rPr lang="en-US" sz="1000" b="0" i="0" kern="1200" dirty="0" smtClean="0">
                          <a:solidFill>
                            <a:schemeClr val="dk1"/>
                          </a:solidFill>
                          <a:effectLst/>
                          <a:latin typeface="+mn-lt"/>
                          <a:ea typeface="+mn-ea"/>
                          <a:cs typeface="+mn-cs"/>
                        </a:rPr>
                        <a:t>- One way transfer with private coach from Amsterdam RAI to city </a:t>
                      </a:r>
                      <a:r>
                        <a:rPr lang="en-US" sz="1000" b="0" i="0" kern="1200" dirty="0" err="1" smtClean="0">
                          <a:solidFill>
                            <a:schemeClr val="dk1"/>
                          </a:solidFill>
                          <a:effectLst/>
                          <a:latin typeface="+mn-lt"/>
                          <a:ea typeface="+mn-ea"/>
                          <a:cs typeface="+mn-cs"/>
                        </a:rPr>
                        <a:t>centre</a:t>
                      </a:r>
                      <a:r>
                        <a:rPr lang="en-US" sz="1000" b="0" i="0" kern="1200" dirty="0" smtClean="0">
                          <a:solidFill>
                            <a:schemeClr val="dk1"/>
                          </a:solidFill>
                          <a:effectLst/>
                          <a:latin typeface="+mn-lt"/>
                          <a:ea typeface="+mn-ea"/>
                          <a:cs typeface="+mn-cs"/>
                        </a:rPr>
                        <a:t> </a:t>
                      </a:r>
                      <a:r>
                        <a:rPr lang="en-US" sz="1000" dirty="0" smtClean="0"/>
                        <a:t/>
                      </a:r>
                      <a:br>
                        <a:rPr lang="en-US" sz="1000" dirty="0" smtClean="0"/>
                      </a:br>
                      <a:r>
                        <a:rPr lang="en-US" sz="1000" b="0" i="0" kern="1200" dirty="0" smtClean="0">
                          <a:solidFill>
                            <a:schemeClr val="dk1"/>
                          </a:solidFill>
                          <a:effectLst/>
                          <a:latin typeface="+mn-lt"/>
                          <a:ea typeface="+mn-ea"/>
                          <a:cs typeface="+mn-cs"/>
                        </a:rPr>
                        <a:t>- English speaking guide 09.00 – 14.00hrs - Entrance fee Royal Palace</a:t>
                      </a:r>
                      <a:r>
                        <a:rPr lang="en-US" sz="1000" dirty="0" smtClean="0"/>
                        <a:t/>
                      </a:r>
                      <a:br>
                        <a:rPr lang="en-US" sz="1000" dirty="0" smtClean="0"/>
                      </a:br>
                      <a:r>
                        <a:rPr lang="en-US" sz="1000" b="0" i="0" kern="1200" dirty="0" smtClean="0">
                          <a:solidFill>
                            <a:schemeClr val="dk1"/>
                          </a:solidFill>
                          <a:effectLst/>
                          <a:latin typeface="+mn-lt"/>
                          <a:ea typeface="+mn-ea"/>
                          <a:cs typeface="+mn-cs"/>
                        </a:rPr>
                        <a:t>- Specialized guides at the Royal Palace</a:t>
                      </a:r>
                      <a:r>
                        <a:rPr lang="en-US" sz="1000" dirty="0" smtClean="0"/>
                        <a:t/>
                      </a:r>
                      <a:br>
                        <a:rPr lang="en-US" sz="1000" dirty="0" smtClean="0"/>
                      </a:br>
                      <a:r>
                        <a:rPr lang="en-US" sz="1000" dirty="0" smtClean="0"/>
                        <a:t/>
                      </a:r>
                      <a:br>
                        <a:rPr lang="en-US" sz="1000" dirty="0" smtClean="0"/>
                      </a:br>
                      <a:r>
                        <a:rPr lang="en-US" sz="1000" b="0" i="0" kern="1200" dirty="0" smtClean="0">
                          <a:solidFill>
                            <a:schemeClr val="dk1"/>
                          </a:solidFill>
                          <a:effectLst/>
                          <a:latin typeface="+mn-lt"/>
                          <a:ea typeface="+mn-ea"/>
                          <a:cs typeface="+mn-cs"/>
                        </a:rPr>
                        <a:t>The cruise will start in the city </a:t>
                      </a:r>
                      <a:r>
                        <a:rPr lang="en-US" sz="1000" b="0" i="0" kern="1200" dirty="0" err="1" smtClean="0">
                          <a:solidFill>
                            <a:schemeClr val="dk1"/>
                          </a:solidFill>
                          <a:effectLst/>
                          <a:latin typeface="+mn-lt"/>
                          <a:ea typeface="+mn-ea"/>
                          <a:cs typeface="+mn-cs"/>
                        </a:rPr>
                        <a:t>centre</a:t>
                      </a:r>
                      <a:r>
                        <a:rPr lang="en-US" sz="1000" b="0" i="0" kern="1200" dirty="0" smtClean="0">
                          <a:solidFill>
                            <a:schemeClr val="dk1"/>
                          </a:solidFill>
                          <a:effectLst/>
                          <a:latin typeface="+mn-lt"/>
                          <a:ea typeface="+mn-ea"/>
                          <a:cs typeface="+mn-cs"/>
                        </a:rPr>
                        <a:t>, and end at Amsterdam RAI.</a:t>
                      </a:r>
                      <a:endParaRPr lang="en-US" sz="1000" dirty="0" smtClean="0"/>
                    </a:p>
                  </a:txBody>
                  <a:tcPr/>
                </a:tc>
              </a:tr>
            </a:tbl>
          </a:graphicData>
        </a:graphic>
      </p:graphicFrame>
    </p:spTree>
    <p:extLst>
      <p:ext uri="{BB962C8B-B14F-4D97-AF65-F5344CB8AC3E}">
        <p14:creationId xmlns:p14="http://schemas.microsoft.com/office/powerpoint/2010/main" val="242793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a:t>
            </a:r>
            <a:r>
              <a:rPr lang="en-US" sz="2800" i="1" dirty="0"/>
              <a:t> </a:t>
            </a:r>
            <a:r>
              <a:rPr lang="en-US" sz="2000" i="1" dirty="0"/>
              <a:t>(</a:t>
            </a:r>
            <a:r>
              <a:rPr lang="en-US" sz="2000" i="1" dirty="0">
                <a:solidFill>
                  <a:srgbClr val="FF0000"/>
                </a:solidFill>
              </a:rPr>
              <a:t>**</a:t>
            </a:r>
            <a:r>
              <a:rPr lang="en-US" sz="2000" i="1" dirty="0"/>
              <a:t> updated information)</a:t>
            </a:r>
          </a:p>
        </p:txBody>
      </p:sp>
      <p:sp>
        <p:nvSpPr>
          <p:cNvPr id="3" name="Date Placeholder 2"/>
          <p:cNvSpPr>
            <a:spLocks noGrp="1"/>
          </p:cNvSpPr>
          <p:nvPr>
            <p:ph type="dt" sz="half" idx="12"/>
          </p:nvPr>
        </p:nvSpPr>
        <p:spPr/>
        <p:txBody>
          <a:bodyPr/>
          <a:lstStyle/>
          <a:p>
            <a:fld id="{E50B30B4-8BA1-E748-9630-47607DB342DA}" type="datetime1">
              <a:rPr lang="en-US" smtClean="0"/>
              <a:pPr/>
              <a:t>1/31/2014</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8</a:t>
            </a:fld>
            <a:endParaRPr lang="en-US" dirty="0"/>
          </a:p>
        </p:txBody>
      </p:sp>
      <p:graphicFrame>
        <p:nvGraphicFramePr>
          <p:cNvPr id="6" name="Content Placeholder 5"/>
          <p:cNvGraphicFramePr>
            <a:graphicFrameLocks noGrp="1"/>
          </p:cNvGraphicFramePr>
          <p:nvPr>
            <p:ph sz="half" idx="11"/>
            <p:extLst>
              <p:ext uri="{D42A27DB-BD31-4B8C-83A1-F6EECF244321}">
                <p14:modId xmlns:p14="http://schemas.microsoft.com/office/powerpoint/2010/main" val="884498519"/>
              </p:ext>
            </p:extLst>
          </p:nvPr>
        </p:nvGraphicFramePr>
        <p:xfrm>
          <a:off x="432217" y="1337480"/>
          <a:ext cx="8561658" cy="5326292"/>
        </p:xfrm>
        <a:graphic>
          <a:graphicData uri="http://schemas.openxmlformats.org/drawingml/2006/table">
            <a:tbl>
              <a:tblPr firstRow="1" bandRow="1">
                <a:tableStyleId>{5C22544A-7EE6-4342-B048-85BDC9FD1C3A}</a:tableStyleId>
              </a:tblPr>
              <a:tblGrid>
                <a:gridCol w="2447461"/>
                <a:gridCol w="6114197"/>
              </a:tblGrid>
              <a:tr h="477111">
                <a:tc>
                  <a:txBody>
                    <a:bodyPr/>
                    <a:lstStyle/>
                    <a:p>
                      <a:r>
                        <a:rPr lang="en-US" dirty="0" smtClean="0"/>
                        <a:t>What</a:t>
                      </a:r>
                      <a:endParaRPr lang="en-US" dirty="0"/>
                    </a:p>
                  </a:txBody>
                  <a:tcPr/>
                </a:tc>
                <a:tc>
                  <a:txBody>
                    <a:bodyPr/>
                    <a:lstStyle/>
                    <a:p>
                      <a:r>
                        <a:rPr lang="en-US" dirty="0" smtClean="0"/>
                        <a:t>When/Where</a:t>
                      </a:r>
                      <a:endParaRPr lang="en-US" dirty="0"/>
                    </a:p>
                  </a:txBody>
                  <a:tcPr/>
                </a:tc>
              </a:tr>
              <a:tr h="917261">
                <a:tc>
                  <a:txBody>
                    <a:bodyPr/>
                    <a:lstStyle/>
                    <a:p>
                      <a:r>
                        <a:rPr lang="en-US" sz="1400" dirty="0" smtClean="0"/>
                        <a:t>Hotels and Hotel Rates</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Average</a:t>
                      </a:r>
                      <a:r>
                        <a:rPr lang="en-US" sz="1400" baseline="0" dirty="0" smtClean="0"/>
                        <a:t> rate: €140/$187</a:t>
                      </a:r>
                      <a:endParaRPr lang="en-US" sz="14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Room blocks</a:t>
                      </a:r>
                      <a:r>
                        <a:rPr lang="en-US" sz="1400" baseline="0" dirty="0" smtClean="0"/>
                        <a:t> being held at multiple hotels, most are within a 10 minute walk to the RAI. </a:t>
                      </a:r>
                      <a:endParaRPr lang="en-US" sz="1400" dirty="0" smtClean="0"/>
                    </a:p>
                  </a:txBody>
                  <a:tcPr/>
                </a:tc>
              </a:tr>
              <a:tr h="2923771">
                <a:tc>
                  <a:txBody>
                    <a:bodyPr/>
                    <a:lstStyle/>
                    <a:p>
                      <a:r>
                        <a:rPr lang="en-US" sz="1400" b="1" dirty="0" smtClean="0">
                          <a:solidFill>
                            <a:srgbClr val="FF0000"/>
                          </a:solidFill>
                        </a:rPr>
                        <a:t>**</a:t>
                      </a:r>
                      <a:r>
                        <a:rPr lang="en-US" sz="1400" dirty="0" smtClean="0"/>
                        <a:t>Hotel</a:t>
                      </a:r>
                      <a:r>
                        <a:rPr lang="en-US" sz="1400" baseline="0" dirty="0" smtClean="0"/>
                        <a:t> Room Reservations – process for SC2014</a:t>
                      </a:r>
                      <a:endParaRPr lang="en-US" sz="1400" dirty="0"/>
                    </a:p>
                  </a:txBody>
                  <a:tcPr/>
                </a:tc>
                <a:tc>
                  <a:txBody>
                    <a:bodyPr/>
                    <a:lstStyle/>
                    <a:p>
                      <a:pPr marL="171450" indent="-171450" rtl="0">
                        <a:buFont typeface="Arial" panose="020B0604020202020204" pitchFamily="34" charset="0"/>
                        <a:buChar char="•"/>
                      </a:pPr>
                      <a:r>
                        <a:rPr lang="en-US" sz="1300" kern="1200" dirty="0" smtClean="0">
                          <a:solidFill>
                            <a:schemeClr val="dk1"/>
                          </a:solidFill>
                          <a:effectLst/>
                          <a:latin typeface="+mn-lt"/>
                          <a:ea typeface="+mn-ea"/>
                          <a:cs typeface="+mn-cs"/>
                        </a:rPr>
                        <a:t>A link will reside in the SC14 Registration</a:t>
                      </a:r>
                      <a:r>
                        <a:rPr lang="en-US" sz="1300" kern="1200" baseline="0" dirty="0" smtClean="0">
                          <a:solidFill>
                            <a:schemeClr val="dk1"/>
                          </a:solidFill>
                          <a:effectLst/>
                          <a:latin typeface="+mn-lt"/>
                          <a:ea typeface="+mn-ea"/>
                          <a:cs typeface="+mn-cs"/>
                        </a:rPr>
                        <a:t> site to make hotel reservations</a:t>
                      </a:r>
                      <a:endParaRPr lang="en-US" sz="1300" kern="1200" dirty="0" smtClean="0">
                        <a:solidFill>
                          <a:schemeClr val="dk1"/>
                        </a:solidFill>
                        <a:effectLst/>
                        <a:latin typeface="+mn-lt"/>
                        <a:ea typeface="+mn-ea"/>
                        <a:cs typeface="+mn-cs"/>
                      </a:endParaRPr>
                    </a:p>
                    <a:p>
                      <a:pPr marL="171450" indent="-171450" rtl="0">
                        <a:buFont typeface="Arial" panose="020B0604020202020204" pitchFamily="34" charset="0"/>
                        <a:buChar char="•"/>
                      </a:pPr>
                      <a:r>
                        <a:rPr lang="en-US" sz="1300" kern="1200" dirty="0" smtClean="0">
                          <a:solidFill>
                            <a:schemeClr val="dk1"/>
                          </a:solidFill>
                          <a:effectLst/>
                          <a:latin typeface="+mn-lt"/>
                          <a:ea typeface="+mn-ea"/>
                          <a:cs typeface="+mn-cs"/>
                        </a:rPr>
                        <a:t>All attendees required to use their credit cards to </a:t>
                      </a:r>
                      <a:r>
                        <a:rPr lang="en-US" sz="1300" b="0" i="0" kern="1200" dirty="0" smtClean="0">
                          <a:solidFill>
                            <a:schemeClr val="dk1"/>
                          </a:solidFill>
                          <a:effectLst/>
                          <a:latin typeface="+mn-lt"/>
                          <a:ea typeface="+mn-ea"/>
                          <a:cs typeface="+mn-cs"/>
                        </a:rPr>
                        <a:t>guarantee</a:t>
                      </a:r>
                      <a:r>
                        <a:rPr lang="en-US" sz="1800" b="0" i="0" kern="1200" dirty="0" smtClean="0">
                          <a:solidFill>
                            <a:schemeClr val="dk1"/>
                          </a:solidFill>
                          <a:effectLst/>
                          <a:latin typeface="+mn-lt"/>
                          <a:ea typeface="+mn-ea"/>
                          <a:cs typeface="+mn-cs"/>
                        </a:rPr>
                        <a:t> </a:t>
                      </a:r>
                      <a:r>
                        <a:rPr lang="en-US" sz="1300" kern="1200" dirty="0" smtClean="0">
                          <a:solidFill>
                            <a:schemeClr val="dk1"/>
                          </a:solidFill>
                          <a:effectLst/>
                          <a:latin typeface="+mn-lt"/>
                          <a:ea typeface="+mn-ea"/>
                          <a:cs typeface="+mn-cs"/>
                        </a:rPr>
                        <a:t>their individual reservations.  This allows</a:t>
                      </a:r>
                      <a:r>
                        <a:rPr lang="en-US" sz="1300" kern="1200" baseline="0" dirty="0" smtClean="0">
                          <a:solidFill>
                            <a:schemeClr val="dk1"/>
                          </a:solidFill>
                          <a:effectLst/>
                          <a:latin typeface="+mn-lt"/>
                          <a:ea typeface="+mn-ea"/>
                          <a:cs typeface="+mn-cs"/>
                        </a:rPr>
                        <a:t> </a:t>
                      </a:r>
                      <a:r>
                        <a:rPr lang="en-US" sz="1300" kern="1200" dirty="0" smtClean="0">
                          <a:solidFill>
                            <a:schemeClr val="dk1"/>
                          </a:solidFill>
                          <a:effectLst/>
                          <a:latin typeface="+mn-lt"/>
                          <a:ea typeface="+mn-ea"/>
                          <a:cs typeface="+mn-cs"/>
                        </a:rPr>
                        <a:t>for attendees to extend their stay, if desired, and to cancel or add days as needed within 48 hours of the first night’s stay without penalty. </a:t>
                      </a:r>
                    </a:p>
                    <a:p>
                      <a:pPr marL="171450" indent="-171450" rtl="0">
                        <a:buFont typeface="Arial" panose="020B0604020202020204" pitchFamily="34" charset="0"/>
                        <a:buChar char="•"/>
                      </a:pPr>
                      <a:r>
                        <a:rPr lang="en-US" sz="1300" kern="1200" dirty="0" smtClean="0">
                          <a:solidFill>
                            <a:schemeClr val="dk1"/>
                          </a:solidFill>
                          <a:effectLst/>
                          <a:latin typeface="+mn-lt"/>
                          <a:ea typeface="+mn-ea"/>
                          <a:cs typeface="+mn-cs"/>
                        </a:rPr>
                        <a:t>Their credit card is charged at the end of their stay.</a:t>
                      </a:r>
                    </a:p>
                    <a:p>
                      <a:pPr marL="171450" indent="-171450" rtl="0">
                        <a:buFont typeface="Arial" panose="020B0604020202020204" pitchFamily="34" charset="0"/>
                        <a:buChar char="•"/>
                      </a:pPr>
                      <a:r>
                        <a:rPr lang="en-US" sz="1300" kern="1200" dirty="0" smtClean="0">
                          <a:solidFill>
                            <a:schemeClr val="dk1"/>
                          </a:solidFill>
                          <a:effectLst/>
                          <a:latin typeface="+mn-lt"/>
                          <a:ea typeface="+mn-ea"/>
                          <a:cs typeface="+mn-cs"/>
                        </a:rPr>
                        <a:t>Reimbursement for hotel</a:t>
                      </a:r>
                      <a:r>
                        <a:rPr lang="en-US" sz="1300" kern="1200" baseline="0" dirty="0" smtClean="0">
                          <a:solidFill>
                            <a:schemeClr val="dk1"/>
                          </a:solidFill>
                          <a:effectLst/>
                          <a:latin typeface="+mn-lt"/>
                          <a:ea typeface="+mn-ea"/>
                          <a:cs typeface="+mn-cs"/>
                        </a:rPr>
                        <a:t> and other travel costs will be managed via an expense report </a:t>
                      </a:r>
                      <a:r>
                        <a:rPr lang="en-US" sz="1300" kern="1200" dirty="0" smtClean="0">
                          <a:solidFill>
                            <a:schemeClr val="dk1"/>
                          </a:solidFill>
                          <a:effectLst/>
                          <a:latin typeface="+mn-lt"/>
                          <a:ea typeface="+mn-ea"/>
                          <a:cs typeface="+mn-cs"/>
                        </a:rPr>
                        <a:t>to their Section or Region treasurer (depending on how each Region chooses to handle this).  </a:t>
                      </a:r>
                    </a:p>
                    <a:p>
                      <a:pPr marL="171450" indent="-171450" rtl="0">
                        <a:buFont typeface="Arial" panose="020B0604020202020204" pitchFamily="34" charset="0"/>
                        <a:buChar char="•"/>
                      </a:pPr>
                      <a:r>
                        <a:rPr lang="en-US" sz="1300" kern="1200" dirty="0" smtClean="0">
                          <a:solidFill>
                            <a:schemeClr val="dk1"/>
                          </a:solidFill>
                          <a:effectLst/>
                          <a:latin typeface="+mn-lt"/>
                          <a:ea typeface="+mn-ea"/>
                          <a:cs typeface="+mn-cs"/>
                        </a:rPr>
                        <a:t>Reimbursement</a:t>
                      </a:r>
                      <a:r>
                        <a:rPr lang="en-US" sz="1300" kern="1200" baseline="0" dirty="0" smtClean="0">
                          <a:solidFill>
                            <a:schemeClr val="dk1"/>
                          </a:solidFill>
                          <a:effectLst/>
                          <a:latin typeface="+mn-lt"/>
                          <a:ea typeface="+mn-ea"/>
                          <a:cs typeface="+mn-cs"/>
                        </a:rPr>
                        <a:t> to Regions for PSD hotel rooms will be done via Concentration Banking or Custody Account transfers from MGA</a:t>
                      </a:r>
                      <a:endParaRPr lang="en-US" sz="1300" kern="1200" dirty="0" smtClean="0">
                        <a:solidFill>
                          <a:schemeClr val="dk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1200" dirty="0" smtClean="0">
                          <a:solidFill>
                            <a:schemeClr val="dk1"/>
                          </a:solidFill>
                          <a:effectLst/>
                          <a:latin typeface="+mn-lt"/>
                          <a:ea typeface="+mn-ea"/>
                          <a:cs typeface="+mn-cs"/>
                        </a:rPr>
                        <a:t>Local law requires</a:t>
                      </a:r>
                      <a:r>
                        <a:rPr lang="en-US" sz="1300" kern="1200" baseline="0" dirty="0" smtClean="0">
                          <a:solidFill>
                            <a:schemeClr val="dk1"/>
                          </a:solidFill>
                          <a:effectLst/>
                          <a:latin typeface="+mn-lt"/>
                          <a:ea typeface="+mn-ea"/>
                          <a:cs typeface="+mn-cs"/>
                        </a:rPr>
                        <a:t> </a:t>
                      </a:r>
                      <a:r>
                        <a:rPr lang="en-US" sz="1300" kern="1200" dirty="0" smtClean="0">
                          <a:solidFill>
                            <a:schemeClr val="dk1"/>
                          </a:solidFill>
                          <a:effectLst/>
                          <a:latin typeface="+mn-lt"/>
                          <a:ea typeface="+mn-ea"/>
                          <a:cs typeface="+mn-cs"/>
                        </a:rPr>
                        <a:t>that any cancellations to an i</a:t>
                      </a:r>
                      <a:r>
                        <a:rPr lang="en-US" sz="1300" u="sng" kern="1200" dirty="0" smtClean="0">
                          <a:solidFill>
                            <a:schemeClr val="dk1"/>
                          </a:solidFill>
                          <a:effectLst/>
                          <a:latin typeface="+mn-lt"/>
                          <a:ea typeface="+mn-ea"/>
                          <a:cs typeface="+mn-cs"/>
                        </a:rPr>
                        <a:t>ndividual booking on a group rate</a:t>
                      </a:r>
                      <a:r>
                        <a:rPr lang="en-US" sz="1300" kern="1200" dirty="0" smtClean="0">
                          <a:solidFill>
                            <a:schemeClr val="dk1"/>
                          </a:solidFill>
                          <a:effectLst/>
                          <a:latin typeface="+mn-lt"/>
                          <a:ea typeface="+mn-ea"/>
                          <a:cs typeface="+mn-cs"/>
                        </a:rPr>
                        <a:t> will result in substantial penalties beginning 90 days out from the event.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1200" dirty="0" smtClean="0">
                          <a:solidFill>
                            <a:schemeClr val="dk1"/>
                          </a:solidFill>
                          <a:effectLst/>
                          <a:latin typeface="+mn-lt"/>
                          <a:ea typeface="+mn-ea"/>
                          <a:cs typeface="+mn-cs"/>
                        </a:rPr>
                        <a:t>Attendees</a:t>
                      </a:r>
                      <a:r>
                        <a:rPr lang="en-US" sz="1300" kern="1200" baseline="0" dirty="0" smtClean="0">
                          <a:solidFill>
                            <a:schemeClr val="dk1"/>
                          </a:solidFill>
                          <a:effectLst/>
                          <a:latin typeface="+mn-lt"/>
                          <a:ea typeface="+mn-ea"/>
                          <a:cs typeface="+mn-cs"/>
                        </a:rPr>
                        <a:t> </a:t>
                      </a:r>
                      <a:r>
                        <a:rPr lang="en-US" sz="1300" kern="1200" dirty="0" smtClean="0">
                          <a:solidFill>
                            <a:schemeClr val="dk1"/>
                          </a:solidFill>
                          <a:effectLst/>
                          <a:latin typeface="+mn-lt"/>
                          <a:ea typeface="+mn-ea"/>
                          <a:cs typeface="+mn-cs"/>
                        </a:rPr>
                        <a:t>would be required to pay full price for days they may cancel 60 days out from the event.  The additional staff hours to manage the fees associated with these bookings would also be significant without the</a:t>
                      </a:r>
                      <a:r>
                        <a:rPr lang="en-US" sz="1300" kern="1200" baseline="0" dirty="0" smtClean="0">
                          <a:solidFill>
                            <a:schemeClr val="dk1"/>
                          </a:solidFill>
                          <a:effectLst/>
                          <a:latin typeface="+mn-lt"/>
                          <a:ea typeface="+mn-ea"/>
                          <a:cs typeface="+mn-cs"/>
                        </a:rPr>
                        <a:t> </a:t>
                      </a:r>
                      <a:r>
                        <a:rPr lang="en-US" sz="1300" kern="1200" dirty="0" smtClean="0">
                          <a:solidFill>
                            <a:schemeClr val="dk1"/>
                          </a:solidFill>
                          <a:effectLst/>
                          <a:latin typeface="+mn-lt"/>
                          <a:ea typeface="+mn-ea"/>
                          <a:cs typeface="+mn-cs"/>
                        </a:rPr>
                        <a:t>new process.</a:t>
                      </a:r>
                    </a:p>
                  </a:txBody>
                  <a:tcPr/>
                </a:tc>
              </a:tr>
            </a:tbl>
          </a:graphicData>
        </a:graphic>
      </p:graphicFrame>
    </p:spTree>
    <p:extLst>
      <p:ext uri="{BB962C8B-B14F-4D97-AF65-F5344CB8AC3E}">
        <p14:creationId xmlns:p14="http://schemas.microsoft.com/office/powerpoint/2010/main" val="1270096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47" y="456863"/>
            <a:ext cx="8611737" cy="703197"/>
          </a:xfrm>
        </p:spPr>
        <p:txBody>
          <a:bodyPr/>
          <a:lstStyle/>
          <a:p>
            <a:r>
              <a:rPr lang="en-US" dirty="0"/>
              <a:t/>
            </a:r>
            <a:br>
              <a:rPr lang="en-US" dirty="0"/>
            </a:br>
            <a:r>
              <a:rPr lang="en-US" dirty="0"/>
              <a:t>Hotel Logistics</a:t>
            </a:r>
            <a:br>
              <a:rPr lang="en-US" dirty="0"/>
            </a:br>
            <a:r>
              <a:rPr lang="en-US" sz="1800" dirty="0" smtClean="0"/>
              <a:t>**</a:t>
            </a:r>
            <a:r>
              <a:rPr lang="en-US" sz="1600" dirty="0"/>
              <a:t>All </a:t>
            </a:r>
            <a:r>
              <a:rPr lang="en-US" sz="1600" dirty="0" smtClean="0"/>
              <a:t>sleeping room rates </a:t>
            </a:r>
            <a:r>
              <a:rPr lang="en-US" sz="1600" dirty="0"/>
              <a:t>EXCLUDE 5,5% city </a:t>
            </a:r>
            <a:r>
              <a:rPr lang="en-US" sz="1600" dirty="0" smtClean="0"/>
              <a:t>tax, 6</a:t>
            </a:r>
            <a:r>
              <a:rPr lang="en-US" sz="1600" dirty="0"/>
              <a:t>%</a:t>
            </a:r>
            <a:r>
              <a:rPr lang="en-US" sz="1600" dirty="0" smtClean="0"/>
              <a:t> VAT and </a:t>
            </a:r>
            <a:r>
              <a:rPr lang="en-US" sz="1600" dirty="0"/>
              <a:t>Breakfast </a:t>
            </a:r>
            <a:r>
              <a:rPr lang="en-US" sz="1800" dirty="0"/>
              <a:t/>
            </a:r>
            <a:br>
              <a:rPr lang="en-US" sz="1800" dirty="0"/>
            </a:br>
            <a:r>
              <a:rPr lang="en-US" sz="1800" dirty="0" smtClean="0"/>
              <a:t>**</a:t>
            </a:r>
            <a:r>
              <a:rPr lang="en-US" sz="1600" dirty="0" smtClean="0"/>
              <a:t>All sleeping room </a:t>
            </a:r>
            <a:r>
              <a:rPr lang="en-US" sz="1600" dirty="0"/>
              <a:t>rates </a:t>
            </a:r>
            <a:r>
              <a:rPr lang="en-US" sz="1600" dirty="0" smtClean="0"/>
              <a:t>INCLUDE </a:t>
            </a:r>
            <a:r>
              <a:rPr lang="en-US" sz="1600" dirty="0"/>
              <a:t>Internet access</a:t>
            </a:r>
            <a:r>
              <a:rPr lang="en-US" dirty="0">
                <a:solidFill>
                  <a:srgbClr val="000000"/>
                </a:solidFill>
                <a:latin typeface="Arial"/>
              </a:rPr>
              <a:t/>
            </a:r>
            <a:br>
              <a:rPr lang="en-US" dirty="0">
                <a:solidFill>
                  <a:srgbClr val="000000"/>
                </a:solidFill>
                <a:latin typeface="Arial"/>
              </a:rPr>
            </a:br>
            <a:r>
              <a:rPr lang="en-US" dirty="0" smtClean="0"/>
              <a:t/>
            </a:r>
            <a:br>
              <a:rPr lang="en-US" dirty="0" smtClean="0"/>
            </a:br>
            <a:endParaRPr lang="en-US" sz="2700" dirty="0"/>
          </a:p>
        </p:txBody>
      </p:sp>
      <p:sp>
        <p:nvSpPr>
          <p:cNvPr id="3" name="Date Placeholder 2"/>
          <p:cNvSpPr>
            <a:spLocks noGrp="1"/>
          </p:cNvSpPr>
          <p:nvPr>
            <p:ph type="dt" sz="half" idx="12"/>
          </p:nvPr>
        </p:nvSpPr>
        <p:spPr/>
        <p:txBody>
          <a:bodyPr/>
          <a:lstStyle/>
          <a:p>
            <a:fld id="{E50B30B4-8BA1-E748-9630-47607DB342DA}" type="datetime1">
              <a:rPr lang="en-US" smtClean="0"/>
              <a:t>1/31/2014</a:t>
            </a:fld>
            <a:endParaRPr lang="en-US"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9</a:t>
            </a:fld>
            <a:endParaRPr lang="en-US" dirty="0"/>
          </a:p>
        </p:txBody>
      </p:sp>
      <p:graphicFrame>
        <p:nvGraphicFramePr>
          <p:cNvPr id="8" name="Content Placeholder 7"/>
          <p:cNvGraphicFramePr>
            <a:graphicFrameLocks noGrp="1"/>
          </p:cNvGraphicFramePr>
          <p:nvPr>
            <p:ph sz="half" idx="11"/>
            <p:extLst>
              <p:ext uri="{D42A27DB-BD31-4B8C-83A1-F6EECF244321}">
                <p14:modId xmlns:p14="http://schemas.microsoft.com/office/powerpoint/2010/main" val="543625567"/>
              </p:ext>
            </p:extLst>
          </p:nvPr>
        </p:nvGraphicFramePr>
        <p:xfrm>
          <a:off x="1007691" y="1402126"/>
          <a:ext cx="6646459" cy="4206829"/>
        </p:xfrm>
        <a:graphic>
          <a:graphicData uri="http://schemas.openxmlformats.org/drawingml/2006/table">
            <a:tbl>
              <a:tblPr>
                <a:tableStyleId>{5C22544A-7EE6-4342-B048-85BDC9FD1C3A}</a:tableStyleId>
              </a:tblPr>
              <a:tblGrid>
                <a:gridCol w="3480179"/>
                <a:gridCol w="1774209"/>
                <a:gridCol w="1392071"/>
              </a:tblGrid>
              <a:tr h="424320">
                <a:tc>
                  <a:txBody>
                    <a:bodyPr/>
                    <a:lstStyle/>
                    <a:p>
                      <a:pPr algn="l" fontAlgn="ctr"/>
                      <a:r>
                        <a:rPr lang="en-US" sz="1200" b="1" u="none" strike="noStrike" dirty="0">
                          <a:solidFill>
                            <a:schemeClr val="bg1"/>
                          </a:solidFill>
                          <a:effectLst/>
                        </a:rPr>
                        <a:t>Hotel</a:t>
                      </a:r>
                      <a:endParaRPr lang="en-US" sz="1200" b="1" i="1" u="none" strike="noStrike" dirty="0">
                        <a:solidFill>
                          <a:schemeClr val="bg1"/>
                        </a:solidFill>
                        <a:effectLst/>
                        <a:latin typeface="Arial"/>
                      </a:endParaRPr>
                    </a:p>
                  </a:txBody>
                  <a:tcPr marL="9525" marR="9525" marT="9525" marB="0" anchor="ctr">
                    <a:solidFill>
                      <a:schemeClr val="tx2"/>
                    </a:solidFill>
                  </a:tcPr>
                </a:tc>
                <a:tc>
                  <a:txBody>
                    <a:bodyPr/>
                    <a:lstStyle/>
                    <a:p>
                      <a:pPr algn="l" fontAlgn="ctr"/>
                      <a:r>
                        <a:rPr lang="en-US" sz="1200" b="1" u="none" strike="noStrike" dirty="0">
                          <a:solidFill>
                            <a:schemeClr val="bg1"/>
                          </a:solidFill>
                          <a:effectLst/>
                        </a:rPr>
                        <a:t>Location            </a:t>
                      </a:r>
                      <a:endParaRPr lang="en-US" sz="1200" b="1" u="none" strike="noStrike" dirty="0" smtClean="0">
                        <a:solidFill>
                          <a:schemeClr val="bg1"/>
                        </a:solidFill>
                        <a:effectLst/>
                      </a:endParaRPr>
                    </a:p>
                    <a:p>
                      <a:pPr algn="l" fontAlgn="ctr"/>
                      <a:r>
                        <a:rPr lang="en-US" sz="1200" b="1" i="1" u="none" strike="noStrike" dirty="0" smtClean="0">
                          <a:solidFill>
                            <a:schemeClr val="bg1"/>
                          </a:solidFill>
                          <a:effectLst/>
                        </a:rPr>
                        <a:t>(</a:t>
                      </a:r>
                      <a:r>
                        <a:rPr lang="en-US" sz="1200" b="1" i="1" u="none" strike="noStrike" dirty="0">
                          <a:solidFill>
                            <a:schemeClr val="bg1"/>
                          </a:solidFill>
                          <a:effectLst/>
                        </a:rPr>
                        <a:t>see legend below)</a:t>
                      </a:r>
                      <a:endParaRPr lang="en-US" sz="1200" b="1" i="1" u="none" strike="noStrike" dirty="0">
                        <a:solidFill>
                          <a:schemeClr val="bg1"/>
                        </a:solidFill>
                        <a:effectLst/>
                        <a:latin typeface="Arial"/>
                      </a:endParaRPr>
                    </a:p>
                  </a:txBody>
                  <a:tcPr marL="9525" marR="9525" marT="9525" marB="0" anchor="ctr">
                    <a:solidFill>
                      <a:schemeClr val="tx2"/>
                    </a:solidFill>
                  </a:tcPr>
                </a:tc>
                <a:tc>
                  <a:txBody>
                    <a:bodyPr/>
                    <a:lstStyle/>
                    <a:p>
                      <a:pPr algn="l" fontAlgn="ctr"/>
                      <a:r>
                        <a:rPr lang="en-US" sz="1200" b="1" u="none" strike="noStrike" dirty="0">
                          <a:solidFill>
                            <a:schemeClr val="bg1"/>
                          </a:solidFill>
                          <a:effectLst/>
                        </a:rPr>
                        <a:t>Rates for </a:t>
                      </a:r>
                      <a:endParaRPr lang="en-US" sz="1200" b="1" u="none" strike="noStrike" dirty="0" smtClean="0">
                        <a:solidFill>
                          <a:schemeClr val="bg1"/>
                        </a:solidFill>
                        <a:effectLst/>
                      </a:endParaRPr>
                    </a:p>
                    <a:p>
                      <a:pPr algn="l" fontAlgn="ctr"/>
                      <a:r>
                        <a:rPr lang="en-US" sz="1200" b="1" u="none" strike="noStrike" dirty="0" smtClean="0">
                          <a:solidFill>
                            <a:schemeClr val="bg1"/>
                          </a:solidFill>
                          <a:effectLst/>
                        </a:rPr>
                        <a:t>IEEE SC 2014                       </a:t>
                      </a:r>
                      <a:endParaRPr lang="en-US" sz="1200" b="1" i="1" u="none" strike="noStrike" dirty="0">
                        <a:solidFill>
                          <a:schemeClr val="bg1"/>
                        </a:solidFill>
                        <a:effectLst/>
                        <a:latin typeface="Arial"/>
                      </a:endParaRPr>
                    </a:p>
                  </a:txBody>
                  <a:tcPr marL="9525" marR="9525" marT="9525" marB="0" anchor="ctr">
                    <a:solidFill>
                      <a:schemeClr val="tx2"/>
                    </a:solidFill>
                  </a:tcPr>
                </a:tc>
              </a:tr>
              <a:tr h="254592">
                <a:tc>
                  <a:txBody>
                    <a:bodyPr/>
                    <a:lstStyle/>
                    <a:p>
                      <a:pPr algn="l" fontAlgn="ctr"/>
                      <a:r>
                        <a:rPr lang="en-US" sz="1200" u="none" strike="noStrike" dirty="0">
                          <a:effectLst/>
                        </a:rPr>
                        <a:t>Okura Amsterdam</a:t>
                      </a:r>
                      <a:endParaRPr lang="en-US" sz="1200" b="0" i="0" u="none" strike="noStrike" dirty="0">
                        <a:solidFill>
                          <a:srgbClr val="000000"/>
                        </a:solidFill>
                        <a:effectLst/>
                        <a:latin typeface="Arial"/>
                      </a:endParaRPr>
                    </a:p>
                  </a:txBody>
                  <a:tcPr marL="9525" marR="9525" marT="9525" marB="0" anchor="ctr">
                    <a:solidFill>
                      <a:schemeClr val="tx2">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Arial"/>
                      </a:endParaRPr>
                    </a:p>
                  </a:txBody>
                  <a:tcPr marL="9525" marR="9525" marT="9525" marB="0" anchor="ctr">
                    <a:solidFill>
                      <a:schemeClr val="tx2">
                        <a:lumMod val="20000"/>
                        <a:lumOff val="80000"/>
                      </a:schemeClr>
                    </a:solidFill>
                  </a:tcPr>
                </a:tc>
                <a:tc>
                  <a:txBody>
                    <a:bodyPr/>
                    <a:lstStyle/>
                    <a:p>
                      <a:pPr algn="ctr" fontAlgn="ctr"/>
                      <a:r>
                        <a:rPr lang="en-US" sz="1200" u="none" strike="noStrike" dirty="0">
                          <a:effectLst/>
                        </a:rPr>
                        <a:t>€ 195</a:t>
                      </a:r>
                      <a:endParaRPr lang="en-US" sz="1200" b="0" i="0" u="none" strike="noStrike" dirty="0">
                        <a:solidFill>
                          <a:srgbClr val="000000"/>
                        </a:solidFill>
                        <a:effectLst/>
                        <a:latin typeface="Arial"/>
                      </a:endParaRPr>
                    </a:p>
                  </a:txBody>
                  <a:tcPr marL="9525" marR="9525" marT="9525" marB="0" anchor="ctr">
                    <a:solidFill>
                      <a:schemeClr val="tx2">
                        <a:lumMod val="20000"/>
                        <a:lumOff val="80000"/>
                      </a:schemeClr>
                    </a:solidFill>
                  </a:tcPr>
                </a:tc>
              </a:tr>
              <a:tr h="254592">
                <a:tc>
                  <a:txBody>
                    <a:bodyPr/>
                    <a:lstStyle/>
                    <a:p>
                      <a:pPr algn="l" fontAlgn="ctr"/>
                      <a:r>
                        <a:rPr lang="en-US" sz="1200" u="none" strike="noStrike">
                          <a:effectLst/>
                        </a:rPr>
                        <a:t>Crown Plaza South - standard room</a:t>
                      </a:r>
                      <a:endParaRPr lang="en-US" sz="1200" b="0" i="0" u="none" strike="noStrike">
                        <a:solidFill>
                          <a:srgbClr val="000000"/>
                        </a:solidFill>
                        <a:effectLst/>
                        <a:latin typeface="Arial"/>
                      </a:endParaRPr>
                    </a:p>
                  </a:txBody>
                  <a:tcPr marL="9525" marR="9525" marT="9525" marB="0" anchor="ctr"/>
                </a:tc>
                <a:tc>
                  <a:txBody>
                    <a:bodyPr/>
                    <a:lstStyle/>
                    <a:p>
                      <a:pPr algn="ctr" fontAlgn="ctr"/>
                      <a:r>
                        <a:rPr lang="en-US" sz="1200" u="none" strike="noStrike" dirty="0">
                          <a:effectLst/>
                        </a:rPr>
                        <a:t>2</a:t>
                      </a:r>
                      <a:endParaRPr lang="en-US" sz="1200" b="0" i="0" u="none" strike="noStrike" dirty="0">
                        <a:solidFill>
                          <a:srgbClr val="000000"/>
                        </a:solidFill>
                        <a:effectLst/>
                        <a:latin typeface="Arial"/>
                      </a:endParaRPr>
                    </a:p>
                  </a:txBody>
                  <a:tcPr marL="9525" marR="9525" marT="9525" marB="0" anchor="ctr"/>
                </a:tc>
                <a:tc>
                  <a:txBody>
                    <a:bodyPr/>
                    <a:lstStyle/>
                    <a:p>
                      <a:pPr algn="ctr" fontAlgn="ctr"/>
                      <a:r>
                        <a:rPr lang="en-US" sz="1200" u="none" strike="noStrike" dirty="0">
                          <a:effectLst/>
                        </a:rPr>
                        <a:t>€ 129</a:t>
                      </a:r>
                      <a:endParaRPr lang="en-US" sz="1200" b="0" i="0" u="none" strike="noStrike" dirty="0">
                        <a:solidFill>
                          <a:srgbClr val="000000"/>
                        </a:solidFill>
                        <a:effectLst/>
                        <a:latin typeface="Arial"/>
                      </a:endParaRPr>
                    </a:p>
                  </a:txBody>
                  <a:tcPr marL="9525" marR="9525" marT="9525" marB="0" anchor="ctr"/>
                </a:tc>
              </a:tr>
              <a:tr h="254592">
                <a:tc>
                  <a:txBody>
                    <a:bodyPr/>
                    <a:lstStyle/>
                    <a:p>
                      <a:pPr algn="l" fontAlgn="ctr"/>
                      <a:r>
                        <a:rPr lang="en-US" sz="1200" u="none" strike="noStrike">
                          <a:effectLst/>
                        </a:rPr>
                        <a:t>Crown Plaza South - superior room</a:t>
                      </a:r>
                      <a:endParaRPr lang="en-US" sz="1200" b="0" i="0" u="none" strike="noStrike">
                        <a:solidFill>
                          <a:srgbClr val="000000"/>
                        </a:solidFill>
                        <a:effectLst/>
                        <a:latin typeface="Arial"/>
                      </a:endParaRPr>
                    </a:p>
                  </a:txBody>
                  <a:tcPr marL="9525" marR="9525" marT="9525" marB="0" anchor="ctr"/>
                </a:tc>
                <a:tc>
                  <a:txBody>
                    <a:bodyPr/>
                    <a:lstStyle/>
                    <a:p>
                      <a:pPr algn="ctr" fontAlgn="ctr"/>
                      <a:r>
                        <a:rPr lang="en-US" sz="1200" u="none" strike="noStrike">
                          <a:effectLst/>
                        </a:rPr>
                        <a:t>2</a:t>
                      </a:r>
                      <a:endParaRPr lang="en-US" sz="1200" b="0" i="0" u="none" strike="noStrike">
                        <a:solidFill>
                          <a:srgbClr val="000000"/>
                        </a:solidFill>
                        <a:effectLst/>
                        <a:latin typeface="Arial"/>
                      </a:endParaRPr>
                    </a:p>
                  </a:txBody>
                  <a:tcPr marL="9525" marR="9525" marT="9525" marB="0" anchor="ctr"/>
                </a:tc>
                <a:tc>
                  <a:txBody>
                    <a:bodyPr/>
                    <a:lstStyle/>
                    <a:p>
                      <a:pPr algn="ctr" fontAlgn="ctr"/>
                      <a:r>
                        <a:rPr lang="en-US" sz="1200" u="none" strike="noStrike" dirty="0">
                          <a:effectLst/>
                        </a:rPr>
                        <a:t>€ 174</a:t>
                      </a:r>
                      <a:endParaRPr lang="en-US" sz="1200" b="0" i="0" u="none" strike="noStrike" dirty="0">
                        <a:solidFill>
                          <a:srgbClr val="000000"/>
                        </a:solidFill>
                        <a:effectLst/>
                        <a:latin typeface="Arial"/>
                      </a:endParaRPr>
                    </a:p>
                  </a:txBody>
                  <a:tcPr marL="9525" marR="9525" marT="9525" marB="0" anchor="ctr"/>
                </a:tc>
              </a:tr>
              <a:tr h="400073">
                <a:tc>
                  <a:txBody>
                    <a:bodyPr/>
                    <a:lstStyle/>
                    <a:p>
                      <a:pPr algn="l" fontAlgn="ctr"/>
                      <a:r>
                        <a:rPr lang="en-US" sz="1200" u="none" strike="noStrike" dirty="0">
                          <a:effectLst/>
                        </a:rPr>
                        <a:t>Holiday Inn Amsterdam - standard room</a:t>
                      </a:r>
                      <a:endParaRPr lang="en-US" sz="1200" b="0" i="0" u="none" strike="noStrike" dirty="0">
                        <a:solidFill>
                          <a:srgbClr val="000000"/>
                        </a:solidFill>
                        <a:effectLst/>
                        <a:latin typeface="Arial"/>
                      </a:endParaRPr>
                    </a:p>
                  </a:txBody>
                  <a:tcPr marL="9525" marR="9525" marT="9525" marB="0" anchor="ctr">
                    <a:solidFill>
                      <a:schemeClr val="tx2">
                        <a:lumMod val="20000"/>
                        <a:lumOff val="80000"/>
                      </a:schemeClr>
                    </a:solidFill>
                  </a:tcPr>
                </a:tc>
                <a:tc>
                  <a:txBody>
                    <a:bodyPr/>
                    <a:lstStyle/>
                    <a:p>
                      <a:pPr algn="ctr" fontAlgn="ctr"/>
                      <a:r>
                        <a:rPr lang="en-US" sz="1200" u="none" strike="noStrike">
                          <a:effectLst/>
                        </a:rPr>
                        <a:t>1</a:t>
                      </a:r>
                      <a:endParaRPr lang="en-US" sz="1200" b="0" i="0" u="none" strike="noStrike">
                        <a:solidFill>
                          <a:srgbClr val="000000"/>
                        </a:solidFill>
                        <a:effectLst/>
                        <a:latin typeface="Arial"/>
                      </a:endParaRPr>
                    </a:p>
                  </a:txBody>
                  <a:tcPr marL="9525" marR="9525" marT="9525" marB="0" anchor="ctr">
                    <a:solidFill>
                      <a:schemeClr val="tx2">
                        <a:lumMod val="20000"/>
                        <a:lumOff val="80000"/>
                      </a:schemeClr>
                    </a:solidFill>
                  </a:tcPr>
                </a:tc>
                <a:tc>
                  <a:txBody>
                    <a:bodyPr/>
                    <a:lstStyle/>
                    <a:p>
                      <a:pPr algn="ctr" fontAlgn="ctr"/>
                      <a:r>
                        <a:rPr lang="en-US" sz="1200" u="none" strike="noStrike" dirty="0">
                          <a:effectLst/>
                        </a:rPr>
                        <a:t>€ 129</a:t>
                      </a:r>
                      <a:endParaRPr lang="en-US" sz="1200" b="0" i="0" u="none" strike="noStrike" dirty="0">
                        <a:solidFill>
                          <a:srgbClr val="000000"/>
                        </a:solidFill>
                        <a:effectLst/>
                        <a:latin typeface="Arial"/>
                      </a:endParaRPr>
                    </a:p>
                  </a:txBody>
                  <a:tcPr marL="9525" marR="9525" marT="9525" marB="0" anchor="ctr">
                    <a:solidFill>
                      <a:schemeClr val="tx2">
                        <a:lumMod val="20000"/>
                        <a:lumOff val="80000"/>
                      </a:schemeClr>
                    </a:solidFill>
                  </a:tcPr>
                </a:tc>
              </a:tr>
              <a:tr h="400073">
                <a:tc>
                  <a:txBody>
                    <a:bodyPr/>
                    <a:lstStyle/>
                    <a:p>
                      <a:pPr algn="l" fontAlgn="ctr"/>
                      <a:r>
                        <a:rPr lang="en-US" sz="1200" u="none" strike="noStrike" dirty="0">
                          <a:effectLst/>
                        </a:rPr>
                        <a:t>Holiday Inn Amsterdam - deluxe room</a:t>
                      </a:r>
                      <a:endParaRPr lang="en-US" sz="1200" b="0" i="0" u="none" strike="noStrike" dirty="0">
                        <a:solidFill>
                          <a:srgbClr val="000000"/>
                        </a:solidFill>
                        <a:effectLst/>
                        <a:latin typeface="Arial"/>
                      </a:endParaRPr>
                    </a:p>
                  </a:txBody>
                  <a:tcPr marL="9525" marR="9525" marT="9525" marB="0" anchor="ctr">
                    <a:solidFill>
                      <a:schemeClr val="tx2">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Arial"/>
                      </a:endParaRPr>
                    </a:p>
                  </a:txBody>
                  <a:tcPr marL="9525" marR="9525" marT="9525" marB="0" anchor="ctr">
                    <a:solidFill>
                      <a:schemeClr val="tx2">
                        <a:lumMod val="20000"/>
                        <a:lumOff val="80000"/>
                      </a:schemeClr>
                    </a:solidFill>
                  </a:tcPr>
                </a:tc>
                <a:tc>
                  <a:txBody>
                    <a:bodyPr/>
                    <a:lstStyle/>
                    <a:p>
                      <a:pPr algn="ctr" fontAlgn="ctr"/>
                      <a:r>
                        <a:rPr lang="en-US" sz="1200" u="none" strike="noStrike" dirty="0">
                          <a:effectLst/>
                        </a:rPr>
                        <a:t>€ 159</a:t>
                      </a:r>
                      <a:endParaRPr lang="en-US" sz="1200" b="0" i="0" u="none" strike="noStrike" dirty="0">
                        <a:solidFill>
                          <a:srgbClr val="000000"/>
                        </a:solidFill>
                        <a:effectLst/>
                        <a:latin typeface="Arial"/>
                      </a:endParaRPr>
                    </a:p>
                  </a:txBody>
                  <a:tcPr marL="9525" marR="9525" marT="9525" marB="0" anchor="ctr">
                    <a:solidFill>
                      <a:schemeClr val="tx2">
                        <a:lumMod val="20000"/>
                        <a:lumOff val="80000"/>
                      </a:schemeClr>
                    </a:solidFill>
                  </a:tcPr>
                </a:tc>
              </a:tr>
              <a:tr h="400073">
                <a:tc>
                  <a:txBody>
                    <a:bodyPr/>
                    <a:lstStyle/>
                    <a:p>
                      <a:pPr algn="l" fontAlgn="ctr"/>
                      <a:r>
                        <a:rPr lang="en-US" sz="1200" u="none" strike="noStrike">
                          <a:effectLst/>
                        </a:rPr>
                        <a:t>Holiday Inn Amsterdam - executive room</a:t>
                      </a:r>
                      <a:endParaRPr lang="en-US" sz="1200" b="0" i="0" u="none" strike="noStrike">
                        <a:solidFill>
                          <a:srgbClr val="000000"/>
                        </a:solidFill>
                        <a:effectLst/>
                        <a:latin typeface="Arial"/>
                      </a:endParaRPr>
                    </a:p>
                  </a:txBody>
                  <a:tcPr marL="9525" marR="9525" marT="9525" marB="0" anchor="ctr">
                    <a:solidFill>
                      <a:schemeClr val="tx2">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Arial"/>
                      </a:endParaRPr>
                    </a:p>
                  </a:txBody>
                  <a:tcPr marL="9525" marR="9525" marT="9525" marB="0" anchor="ctr">
                    <a:solidFill>
                      <a:schemeClr val="tx2">
                        <a:lumMod val="20000"/>
                        <a:lumOff val="80000"/>
                      </a:schemeClr>
                    </a:solidFill>
                  </a:tcPr>
                </a:tc>
                <a:tc>
                  <a:txBody>
                    <a:bodyPr/>
                    <a:lstStyle/>
                    <a:p>
                      <a:pPr algn="ctr" fontAlgn="ctr"/>
                      <a:r>
                        <a:rPr lang="en-US" sz="1200" u="none" strike="noStrike" dirty="0">
                          <a:effectLst/>
                        </a:rPr>
                        <a:t>€ 179</a:t>
                      </a:r>
                      <a:endParaRPr lang="en-US" sz="1200" b="0" i="0" u="none" strike="noStrike" dirty="0">
                        <a:solidFill>
                          <a:srgbClr val="000000"/>
                        </a:solidFill>
                        <a:effectLst/>
                        <a:latin typeface="Arial"/>
                      </a:endParaRPr>
                    </a:p>
                  </a:txBody>
                  <a:tcPr marL="9525" marR="9525" marT="9525" marB="0" anchor="ctr">
                    <a:solidFill>
                      <a:schemeClr val="tx2">
                        <a:lumMod val="20000"/>
                        <a:lumOff val="80000"/>
                      </a:schemeClr>
                    </a:solidFill>
                  </a:tcPr>
                </a:tc>
              </a:tr>
              <a:tr h="254592">
                <a:tc>
                  <a:txBody>
                    <a:bodyPr/>
                    <a:lstStyle/>
                    <a:p>
                      <a:pPr algn="l" fontAlgn="ctr"/>
                      <a:r>
                        <a:rPr lang="en-US" sz="1200" u="none" strike="noStrike">
                          <a:effectLst/>
                        </a:rPr>
                        <a:t>NH Musica</a:t>
                      </a:r>
                      <a:endParaRPr lang="en-US" sz="1200" b="0" i="0" u="none" strike="noStrike">
                        <a:solidFill>
                          <a:srgbClr val="000000"/>
                        </a:solidFill>
                        <a:effectLst/>
                        <a:latin typeface="Arial"/>
                      </a:endParaRPr>
                    </a:p>
                  </a:txBody>
                  <a:tcPr marL="9525" marR="9525" marT="9525" marB="0" anchor="ctr"/>
                </a:tc>
                <a:tc>
                  <a:txBody>
                    <a:bodyPr/>
                    <a:lstStyle/>
                    <a:p>
                      <a:pPr algn="ctr" fontAlgn="ctr"/>
                      <a:r>
                        <a:rPr lang="en-US" sz="1200" u="none" strike="noStrike">
                          <a:effectLst/>
                        </a:rPr>
                        <a:t>2</a:t>
                      </a:r>
                      <a:endParaRPr lang="en-US" sz="1200" b="0" i="0" u="none" strike="noStrike">
                        <a:solidFill>
                          <a:srgbClr val="000000"/>
                        </a:solidFill>
                        <a:effectLst/>
                        <a:latin typeface="Arial"/>
                      </a:endParaRPr>
                    </a:p>
                  </a:txBody>
                  <a:tcPr marL="9525" marR="9525" marT="9525" marB="0" anchor="ctr"/>
                </a:tc>
                <a:tc>
                  <a:txBody>
                    <a:bodyPr/>
                    <a:lstStyle/>
                    <a:p>
                      <a:pPr algn="ctr" fontAlgn="ctr"/>
                      <a:r>
                        <a:rPr lang="en-US" sz="1200" u="none" strike="noStrike">
                          <a:effectLst/>
                        </a:rPr>
                        <a:t>€ 129</a:t>
                      </a:r>
                      <a:endParaRPr lang="en-US" sz="1200" b="0" i="0" u="none" strike="noStrike">
                        <a:solidFill>
                          <a:srgbClr val="000000"/>
                        </a:solidFill>
                        <a:effectLst/>
                        <a:latin typeface="Arial"/>
                      </a:endParaRPr>
                    </a:p>
                  </a:txBody>
                  <a:tcPr marL="9525" marR="9525" marT="9525" marB="0" anchor="ctr"/>
                </a:tc>
              </a:tr>
              <a:tr h="400073">
                <a:tc>
                  <a:txBody>
                    <a:bodyPr/>
                    <a:lstStyle/>
                    <a:p>
                      <a:pPr algn="l" fontAlgn="ctr"/>
                      <a:r>
                        <a:rPr lang="en-US" sz="1200" u="none" strike="noStrike" dirty="0" err="1">
                          <a:effectLst/>
                        </a:rPr>
                        <a:t>Novotel</a:t>
                      </a:r>
                      <a:r>
                        <a:rPr lang="en-US" sz="1200" u="none" strike="noStrike" dirty="0">
                          <a:effectLst/>
                        </a:rPr>
                        <a:t> Amsterdam - superior rooms</a:t>
                      </a:r>
                      <a:endParaRPr lang="en-US" sz="1200" b="0" i="0" u="none" strike="noStrike" dirty="0">
                        <a:solidFill>
                          <a:srgbClr val="000000"/>
                        </a:solidFill>
                        <a:effectLst/>
                        <a:latin typeface="Arial"/>
                      </a:endParaRPr>
                    </a:p>
                  </a:txBody>
                  <a:tcPr marL="9525" marR="9525" marT="9525" marB="0" anchor="ctr">
                    <a:solidFill>
                      <a:schemeClr val="tx2">
                        <a:lumMod val="20000"/>
                        <a:lumOff val="80000"/>
                      </a:schemeClr>
                    </a:solidFill>
                  </a:tcPr>
                </a:tc>
                <a:tc>
                  <a:txBody>
                    <a:bodyPr/>
                    <a:lstStyle/>
                    <a:p>
                      <a:pPr algn="ctr" fontAlgn="ctr"/>
                      <a:r>
                        <a:rPr lang="en-US" sz="1200" u="none" strike="noStrike">
                          <a:effectLst/>
                        </a:rPr>
                        <a:t>1</a:t>
                      </a:r>
                      <a:endParaRPr lang="en-US" sz="1200" b="0" i="0" u="none" strike="noStrike">
                        <a:solidFill>
                          <a:srgbClr val="000000"/>
                        </a:solidFill>
                        <a:effectLst/>
                        <a:latin typeface="Arial"/>
                      </a:endParaRPr>
                    </a:p>
                  </a:txBody>
                  <a:tcPr marL="9525" marR="9525" marT="9525" marB="0" anchor="ctr">
                    <a:solidFill>
                      <a:schemeClr val="tx2">
                        <a:lumMod val="20000"/>
                        <a:lumOff val="80000"/>
                      </a:schemeClr>
                    </a:solidFill>
                  </a:tcPr>
                </a:tc>
                <a:tc>
                  <a:txBody>
                    <a:bodyPr/>
                    <a:lstStyle/>
                    <a:p>
                      <a:pPr algn="ctr" fontAlgn="ctr"/>
                      <a:r>
                        <a:rPr lang="en-US" sz="1200" u="none" strike="noStrike" dirty="0">
                          <a:effectLst/>
                        </a:rPr>
                        <a:t>€ 129</a:t>
                      </a:r>
                      <a:endParaRPr lang="en-US" sz="1200" b="0" i="0" u="none" strike="noStrike" dirty="0">
                        <a:solidFill>
                          <a:srgbClr val="000000"/>
                        </a:solidFill>
                        <a:effectLst/>
                        <a:latin typeface="Arial"/>
                      </a:endParaRPr>
                    </a:p>
                  </a:txBody>
                  <a:tcPr marL="9525" marR="9525" marT="9525" marB="0" anchor="ctr">
                    <a:solidFill>
                      <a:schemeClr val="tx2">
                        <a:lumMod val="20000"/>
                        <a:lumOff val="80000"/>
                      </a:schemeClr>
                    </a:solidFill>
                  </a:tcPr>
                </a:tc>
              </a:tr>
              <a:tr h="400073">
                <a:tc>
                  <a:txBody>
                    <a:bodyPr/>
                    <a:lstStyle/>
                    <a:p>
                      <a:pPr algn="l" fontAlgn="ctr"/>
                      <a:r>
                        <a:rPr lang="en-US" sz="1200" u="none" strike="noStrike" dirty="0" err="1">
                          <a:effectLst/>
                        </a:rPr>
                        <a:t>Novotel</a:t>
                      </a:r>
                      <a:r>
                        <a:rPr lang="en-US" sz="1200" u="none" strike="noStrike" dirty="0">
                          <a:effectLst/>
                        </a:rPr>
                        <a:t> Amsterdam - executive rooms</a:t>
                      </a:r>
                      <a:endParaRPr lang="en-US" sz="1200" b="0" i="0" u="none" strike="noStrike" dirty="0">
                        <a:solidFill>
                          <a:srgbClr val="000000"/>
                        </a:solidFill>
                        <a:effectLst/>
                        <a:latin typeface="Arial"/>
                      </a:endParaRPr>
                    </a:p>
                  </a:txBody>
                  <a:tcPr marL="9525" marR="9525" marT="9525" marB="0" anchor="ctr">
                    <a:solidFill>
                      <a:schemeClr val="tx2">
                        <a:lumMod val="20000"/>
                        <a:lumOff val="80000"/>
                      </a:schemeClr>
                    </a:solidFill>
                  </a:tcPr>
                </a:tc>
                <a:tc>
                  <a:txBody>
                    <a:bodyPr/>
                    <a:lstStyle/>
                    <a:p>
                      <a:pPr algn="ctr" fontAlgn="ctr"/>
                      <a:r>
                        <a:rPr lang="en-US" sz="1200" u="none" strike="noStrike" dirty="0">
                          <a:effectLst/>
                        </a:rPr>
                        <a:t>1</a:t>
                      </a:r>
                      <a:endParaRPr lang="en-US" sz="1200" b="0" i="0" u="none" strike="noStrike" dirty="0">
                        <a:solidFill>
                          <a:srgbClr val="000000"/>
                        </a:solidFill>
                        <a:effectLst/>
                        <a:latin typeface="Arial"/>
                      </a:endParaRPr>
                    </a:p>
                  </a:txBody>
                  <a:tcPr marL="9525" marR="9525" marT="9525" marB="0" anchor="ctr">
                    <a:solidFill>
                      <a:schemeClr val="tx2">
                        <a:lumMod val="20000"/>
                        <a:lumOff val="80000"/>
                      </a:schemeClr>
                    </a:solidFill>
                  </a:tcPr>
                </a:tc>
                <a:tc>
                  <a:txBody>
                    <a:bodyPr/>
                    <a:lstStyle/>
                    <a:p>
                      <a:pPr algn="ctr" fontAlgn="ctr"/>
                      <a:r>
                        <a:rPr lang="en-US" sz="1200" u="none" strike="noStrike" dirty="0">
                          <a:effectLst/>
                        </a:rPr>
                        <a:t>€ 154</a:t>
                      </a:r>
                      <a:endParaRPr lang="en-US" sz="1200" b="0" i="0" u="none" strike="noStrike" dirty="0">
                        <a:solidFill>
                          <a:srgbClr val="000000"/>
                        </a:solidFill>
                        <a:effectLst/>
                        <a:latin typeface="Arial"/>
                      </a:endParaRPr>
                    </a:p>
                  </a:txBody>
                  <a:tcPr marL="9525" marR="9525" marT="9525" marB="0" anchor="ctr">
                    <a:solidFill>
                      <a:schemeClr val="tx2">
                        <a:lumMod val="20000"/>
                        <a:lumOff val="80000"/>
                      </a:schemeClr>
                    </a:solidFill>
                  </a:tcPr>
                </a:tc>
              </a:tr>
              <a:tr h="254592">
                <a:tc>
                  <a:txBody>
                    <a:bodyPr/>
                    <a:lstStyle/>
                    <a:p>
                      <a:pPr algn="l" fontAlgn="ctr"/>
                      <a:r>
                        <a:rPr lang="en-US" sz="1200" u="none" strike="noStrike">
                          <a:effectLst/>
                        </a:rPr>
                        <a:t>Wyndham Apollo - deluxe room</a:t>
                      </a:r>
                      <a:endParaRPr lang="en-US" sz="1200" b="0" i="0" u="none" strike="noStrike">
                        <a:solidFill>
                          <a:srgbClr val="000000"/>
                        </a:solidFill>
                        <a:effectLst/>
                        <a:latin typeface="Arial"/>
                      </a:endParaRPr>
                    </a:p>
                  </a:txBody>
                  <a:tcPr marL="9525" marR="9525" marT="9525" marB="0" anchor="ctr"/>
                </a:tc>
                <a:tc>
                  <a:txBody>
                    <a:bodyPr/>
                    <a:lstStyle/>
                    <a:p>
                      <a:pPr algn="ctr" fontAlgn="ctr"/>
                      <a:r>
                        <a:rPr lang="en-US" sz="1200" u="none" strike="noStrike">
                          <a:effectLst/>
                        </a:rPr>
                        <a:t>1</a:t>
                      </a:r>
                      <a:endParaRPr lang="en-US" sz="1200" b="0" i="0" u="none" strike="noStrike">
                        <a:solidFill>
                          <a:srgbClr val="000000"/>
                        </a:solidFill>
                        <a:effectLst/>
                        <a:latin typeface="Arial"/>
                      </a:endParaRPr>
                    </a:p>
                  </a:txBody>
                  <a:tcPr marL="9525" marR="9525" marT="9525" marB="0" anchor="ctr"/>
                </a:tc>
                <a:tc>
                  <a:txBody>
                    <a:bodyPr/>
                    <a:lstStyle/>
                    <a:p>
                      <a:pPr algn="ctr" fontAlgn="ctr"/>
                      <a:r>
                        <a:rPr lang="en-US" sz="1200" u="none" strike="noStrike" dirty="0">
                          <a:effectLst/>
                        </a:rPr>
                        <a:t>€ 129</a:t>
                      </a:r>
                      <a:endParaRPr lang="en-US" sz="1200" b="0" i="0" u="none" strike="noStrike" dirty="0">
                        <a:solidFill>
                          <a:srgbClr val="000000"/>
                        </a:solidFill>
                        <a:effectLst/>
                        <a:latin typeface="Arial"/>
                      </a:endParaRPr>
                    </a:p>
                  </a:txBody>
                  <a:tcPr marL="9525" marR="9525" marT="9525" marB="0" anchor="ctr"/>
                </a:tc>
              </a:tr>
              <a:tr h="254592">
                <a:tc>
                  <a:txBody>
                    <a:bodyPr/>
                    <a:lstStyle/>
                    <a:p>
                      <a:pPr algn="l" fontAlgn="ctr"/>
                      <a:r>
                        <a:rPr lang="en-US" sz="1200" u="none" strike="noStrike">
                          <a:effectLst/>
                        </a:rPr>
                        <a:t>Wyndham Apollo - executive room</a:t>
                      </a:r>
                      <a:endParaRPr lang="en-US" sz="1200" b="0" i="0" u="none" strike="noStrike">
                        <a:solidFill>
                          <a:srgbClr val="000000"/>
                        </a:solidFill>
                        <a:effectLst/>
                        <a:latin typeface="Arial"/>
                      </a:endParaRPr>
                    </a:p>
                  </a:txBody>
                  <a:tcPr marL="9525" marR="9525" marT="9525" marB="0" anchor="ctr"/>
                </a:tc>
                <a:tc>
                  <a:txBody>
                    <a:bodyPr/>
                    <a:lstStyle/>
                    <a:p>
                      <a:pPr algn="ctr" fontAlgn="b"/>
                      <a:r>
                        <a:rPr lang="en-US" sz="1200" u="none" strike="noStrike" dirty="0">
                          <a:effectLst/>
                        </a:rPr>
                        <a:t>1</a:t>
                      </a:r>
                      <a:endParaRPr lang="en-US" sz="1200" b="0" i="0" u="none" strike="noStrike" dirty="0">
                        <a:solidFill>
                          <a:srgbClr val="000000"/>
                        </a:solidFill>
                        <a:effectLst/>
                        <a:latin typeface="Arial"/>
                      </a:endParaRPr>
                    </a:p>
                  </a:txBody>
                  <a:tcPr marL="9525" marR="9525" marT="9525" marB="0" anchor="b"/>
                </a:tc>
                <a:tc>
                  <a:txBody>
                    <a:bodyPr/>
                    <a:lstStyle/>
                    <a:p>
                      <a:pPr algn="ctr" fontAlgn="ctr"/>
                      <a:r>
                        <a:rPr lang="en-US" sz="1200" u="none" strike="noStrike" dirty="0">
                          <a:effectLst/>
                        </a:rPr>
                        <a:t>€ 164</a:t>
                      </a:r>
                      <a:endParaRPr lang="en-US" sz="1200" b="0" i="0" u="none" strike="noStrike" dirty="0">
                        <a:solidFill>
                          <a:srgbClr val="000000"/>
                        </a:solidFill>
                        <a:effectLst/>
                        <a:latin typeface="Arial"/>
                      </a:endParaRPr>
                    </a:p>
                  </a:txBody>
                  <a:tcPr marL="9525" marR="9525" marT="9525" marB="0" anchor="ctr"/>
                </a:tc>
              </a:tr>
              <a:tr h="254592">
                <a:tc>
                  <a:txBody>
                    <a:bodyPr/>
                    <a:lstStyle/>
                    <a:p>
                      <a:pPr algn="l" fontAlgn="ctr"/>
                      <a:r>
                        <a:rPr lang="en-US" sz="1200" u="none" strike="noStrike" dirty="0" err="1">
                          <a:effectLst/>
                        </a:rPr>
                        <a:t>CitizenM</a:t>
                      </a:r>
                      <a:endParaRPr lang="en-US" sz="1200" b="0" i="0" u="none" strike="noStrike" dirty="0">
                        <a:solidFill>
                          <a:srgbClr val="000000"/>
                        </a:solidFill>
                        <a:effectLst/>
                        <a:latin typeface="Arial"/>
                      </a:endParaRPr>
                    </a:p>
                  </a:txBody>
                  <a:tcPr marL="9525" marR="9525" marT="9525" marB="0" anchor="ctr">
                    <a:solidFill>
                      <a:schemeClr val="tx2">
                        <a:lumMod val="20000"/>
                        <a:lumOff val="80000"/>
                      </a:schemeClr>
                    </a:solidFill>
                  </a:tcPr>
                </a:tc>
                <a:tc>
                  <a:txBody>
                    <a:bodyPr/>
                    <a:lstStyle/>
                    <a:p>
                      <a:pPr algn="ctr" fontAlgn="ctr"/>
                      <a:r>
                        <a:rPr lang="en-US" sz="1200" u="none" strike="noStrike">
                          <a:effectLst/>
                        </a:rPr>
                        <a:t>1</a:t>
                      </a:r>
                      <a:endParaRPr lang="en-US" sz="1200" b="0" i="0" u="none" strike="noStrike">
                        <a:solidFill>
                          <a:srgbClr val="000000"/>
                        </a:solidFill>
                        <a:effectLst/>
                        <a:latin typeface="Arial"/>
                      </a:endParaRPr>
                    </a:p>
                  </a:txBody>
                  <a:tcPr marL="9525" marR="9525" marT="9525" marB="0" anchor="ctr">
                    <a:solidFill>
                      <a:schemeClr val="tx2">
                        <a:lumMod val="20000"/>
                        <a:lumOff val="80000"/>
                      </a:schemeClr>
                    </a:solidFill>
                  </a:tcPr>
                </a:tc>
                <a:tc>
                  <a:txBody>
                    <a:bodyPr/>
                    <a:lstStyle/>
                    <a:p>
                      <a:pPr algn="ctr" fontAlgn="ctr"/>
                      <a:r>
                        <a:rPr lang="en-US" sz="1200" u="none" strike="noStrike" dirty="0">
                          <a:effectLst/>
                        </a:rPr>
                        <a:t>€ 119</a:t>
                      </a:r>
                      <a:endParaRPr lang="en-US" sz="1200" b="0" i="0" u="none" strike="noStrike" dirty="0">
                        <a:solidFill>
                          <a:srgbClr val="000000"/>
                        </a:solidFill>
                        <a:effectLst/>
                        <a:latin typeface="Arial"/>
                      </a:endParaRPr>
                    </a:p>
                  </a:txBody>
                  <a:tcPr marL="9525" marR="9525" marT="9525" marB="0" anchor="ctr">
                    <a:solidFill>
                      <a:schemeClr val="tx2">
                        <a:lumMod val="20000"/>
                        <a:lumOff val="80000"/>
                      </a:schemeClr>
                    </a:solidFill>
                  </a:tcPr>
                </a:tc>
              </a:tr>
            </a:tbl>
          </a:graphicData>
        </a:graphic>
      </p:graphicFrame>
      <p:sp>
        <p:nvSpPr>
          <p:cNvPr id="7" name="AutoShape 1" descr="https://mail.google.com/mail/u/0/?ui=2&amp;ik=2d5d8894aa&amp;view=att&amp;th=13db228155cca506&amp;attid=0.1&amp;disp=emb&amp;realattid=749f880fe45bb67f_0.4&amp;zw&amp;atsh=1"/>
          <p:cNvSpPr>
            <a:spLocks noChangeAspect="1" noChangeArrowheads="1"/>
          </p:cNvSpPr>
          <p:nvPr/>
        </p:nvSpPr>
        <p:spPr bwMode="auto">
          <a:xfrm>
            <a:off x="5443538" y="4799013"/>
            <a:ext cx="1066800" cy="609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2920863884"/>
              </p:ext>
            </p:extLst>
          </p:nvPr>
        </p:nvGraphicFramePr>
        <p:xfrm>
          <a:off x="327548" y="5745480"/>
          <a:ext cx="7478972" cy="1051560"/>
        </p:xfrm>
        <a:graphic>
          <a:graphicData uri="http://schemas.openxmlformats.org/drawingml/2006/table">
            <a:tbl>
              <a:tblPr firstRow="1" bandRow="1">
                <a:tableStyleId>{2D5ABB26-0587-4C30-8999-92F81FD0307C}</a:tableStyleId>
              </a:tblPr>
              <a:tblGrid>
                <a:gridCol w="7478972"/>
              </a:tblGrid>
              <a:tr h="370840">
                <a:tc>
                  <a:txBody>
                    <a:bodyPr/>
                    <a:lstStyle/>
                    <a:p>
                      <a:r>
                        <a:rPr lang="en-US" sz="1200" b="1" dirty="0" smtClean="0">
                          <a:solidFill>
                            <a:schemeClr val="bg1"/>
                          </a:solidFill>
                        </a:rPr>
                        <a:t>Location Legend:</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smtClean="0">
                          <a:solidFill>
                            <a:schemeClr val="bg1"/>
                          </a:solidFill>
                        </a:rPr>
                        <a:t>1= within</a:t>
                      </a:r>
                      <a:r>
                        <a:rPr lang="en-US" sz="1100" b="1" baseline="0" dirty="0" smtClean="0">
                          <a:solidFill>
                            <a:schemeClr val="bg1"/>
                          </a:solidFill>
                        </a:rPr>
                        <a:t> walking distance of RAI (max. 15 minutes); </a:t>
                      </a:r>
                      <a:r>
                        <a:rPr lang="en-US" sz="1100" b="1" dirty="0" smtClean="0">
                          <a:solidFill>
                            <a:schemeClr val="bg1"/>
                          </a:solidFill>
                        </a:rPr>
                        <a:t>2=within 5-10 minutes travel by taxi</a:t>
                      </a:r>
                    </a:p>
                  </a:txBody>
                  <a:tcPr>
                    <a:solidFill>
                      <a:schemeClr val="tx2"/>
                    </a:solidFill>
                  </a:tcPr>
                </a:tc>
              </a:tr>
              <a:tr h="26635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**All rates EXCLUDE 5,5% city </a:t>
                      </a:r>
                      <a:r>
                        <a:rPr lang="en-US" sz="1100" b="1" dirty="0" smtClean="0">
                          <a:solidFill>
                            <a:schemeClr val="tx1"/>
                          </a:solidFill>
                        </a:rPr>
                        <a:t>tax, 6% VAT </a:t>
                      </a:r>
                      <a:r>
                        <a:rPr lang="en-US" sz="1100" b="1" dirty="0" smtClean="0">
                          <a:solidFill>
                            <a:schemeClr val="tx1"/>
                          </a:solidFill>
                        </a:rPr>
                        <a:t>and </a:t>
                      </a:r>
                      <a:r>
                        <a:rPr lang="en-US" sz="1100" b="1" dirty="0" smtClean="0">
                          <a:solidFill>
                            <a:schemeClr val="tx1"/>
                          </a:solidFill>
                        </a:rPr>
                        <a:t>Breakfast</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a:t>
                      </a:r>
                      <a:r>
                        <a:rPr lang="en-US" sz="1100" b="1" baseline="0" dirty="0" smtClean="0">
                          <a:solidFill>
                            <a:schemeClr val="tx1"/>
                          </a:solidFill>
                        </a:rPr>
                        <a:t> </a:t>
                      </a:r>
                      <a:r>
                        <a:rPr lang="en-US" sz="1100" b="1" dirty="0" smtClean="0">
                          <a:solidFill>
                            <a:schemeClr val="tx1"/>
                          </a:solidFill>
                        </a:rPr>
                        <a:t>Room </a:t>
                      </a:r>
                      <a:r>
                        <a:rPr lang="en-US" sz="1100" b="1" dirty="0" smtClean="0">
                          <a:solidFill>
                            <a:schemeClr val="tx1"/>
                          </a:solidFill>
                        </a:rPr>
                        <a:t>rates  INCLUDE Internet access</a:t>
                      </a:r>
                    </a:p>
                    <a:p>
                      <a:endParaRPr lang="en-US" sz="1200" dirty="0"/>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1541490705"/>
      </p:ext>
    </p:extLst>
  </p:cSld>
  <p:clrMapOvr>
    <a:masterClrMapping/>
  </p:clrMapOvr>
</p:sld>
</file>

<file path=ppt/theme/theme1.xml><?xml version="1.0" encoding="utf-8"?>
<a:theme xmlns:a="http://schemas.openxmlformats.org/drawingml/2006/main" name="12-CRS-0106-IEEE-PowerPoint-Presentation-Template 14Nov FINAL">
  <a:themeElements>
    <a:clrScheme name="IEEE Corporate">
      <a:dk1>
        <a:sysClr val="windowText" lastClr="000000"/>
      </a:dk1>
      <a:lt1>
        <a:sysClr val="window" lastClr="FFFFFF"/>
      </a:lt1>
      <a:dk2>
        <a:srgbClr val="00678F"/>
      </a:dk2>
      <a:lt2>
        <a:srgbClr val="EEECE1"/>
      </a:lt2>
      <a:accent1>
        <a:srgbClr val="0066A1"/>
      </a:accent1>
      <a:accent2>
        <a:srgbClr val="E37222"/>
      </a:accent2>
      <a:accent3>
        <a:srgbClr val="71953D"/>
      </a:accent3>
      <a:accent4>
        <a:srgbClr val="6B1F7C"/>
      </a:accent4>
      <a:accent5>
        <a:srgbClr val="009FDB"/>
      </a:accent5>
      <a:accent6>
        <a:srgbClr val="810031"/>
      </a:accent6>
      <a:hlink>
        <a:srgbClr val="0066A1"/>
      </a:hlink>
      <a:folHlink>
        <a:srgbClr val="541868"/>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12-CRS-0106-IEEE-PowerPoint-Presentation-Template 14Nov FINAL.thmx</Template>
  <TotalTime>1214</TotalTime>
  <Words>2209</Words>
  <Application>Microsoft Office PowerPoint</Application>
  <PresentationFormat>On-screen Show (4:3)</PresentationFormat>
  <Paragraphs>381</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12-CRS-0106-IEEE-PowerPoint-Presentation-Template 14Nov FINAL</vt:lpstr>
      <vt:lpstr>IEEE Sections Congress 2014</vt:lpstr>
      <vt:lpstr>Overview</vt:lpstr>
      <vt:lpstr>SC14 Recommendations Process</vt:lpstr>
      <vt:lpstr>Recommendations Process Timeline</vt:lpstr>
      <vt:lpstr>Logistics (** updated information) </vt:lpstr>
      <vt:lpstr>Logistics (** updated information)</vt:lpstr>
      <vt:lpstr>Logistics (** updated information)</vt:lpstr>
      <vt:lpstr>Logistics (** updated information)</vt:lpstr>
      <vt:lpstr> Hotel Logistics **All sleeping room rates EXCLUDE 5,5% city tax, 6% VAT and Breakfast  **All sleeping room rates INCLUDE Internet access  </vt:lpstr>
      <vt:lpstr> Tentative Program Schedule **Subject to Change  </vt:lpstr>
      <vt:lpstr>Sections Congress 2014 –  Tentative Program Track Titles, Sessions  Subject to Change</vt:lpstr>
      <vt:lpstr>SC14 Select Key Milestones</vt:lpstr>
      <vt:lpstr>MGA Sections Congress 2014 Committee Members </vt:lpstr>
      <vt:lpstr>SC14 Regional Coordinators</vt:lpstr>
      <vt:lpstr>IEEE Sections Congress is…</vt:lpstr>
      <vt:lpstr>Sections Congress 2014 Goals and Objectives </vt:lpstr>
      <vt:lpstr>SC14 – Theme and Creative Design</vt:lpstr>
      <vt:lpstr>Sections Congress 2011 Recommendations Update</vt:lpstr>
      <vt:lpstr>Sections Congress 2011 Recommendations Update 1. Pre-University Long Term Strategy Assigned to IEEE Educational Activities Board</vt:lpstr>
      <vt:lpstr>Sections Congress 2011 Recommendations Update 2. Global Fidelity Program Assigned to MGA Member Engagement and Life Cycle Committee (MELCC)</vt:lpstr>
      <vt:lpstr>Sections Congress 2011 Recommendations Update 3. Bundled Society Membership Assigned to MGA and TAB</vt:lpstr>
      <vt:lpstr>Sections Congress 2011 Recommendations Update 4. Student Grants Assigned to MGA Finance</vt:lpstr>
      <vt:lpstr>Sections Congress 2011 Recommendations Update 5. Pre-University Periodical Assigned to Educational Activities Board (EAB) </vt:lpstr>
      <vt:lpstr>Additional information</vt:lpstr>
    </vt:vector>
  </TitlesOfParts>
  <Company>IEEE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Engel, Lisa Lisa.</dc:creator>
  <cp:lastModifiedBy>Lefkin, Margaret Peggy.</cp:lastModifiedBy>
  <cp:revision>139</cp:revision>
  <cp:lastPrinted>2014-01-31T15:59:10Z</cp:lastPrinted>
  <dcterms:created xsi:type="dcterms:W3CDTF">2012-11-14T18:53:32Z</dcterms:created>
  <dcterms:modified xsi:type="dcterms:W3CDTF">2014-01-31T16:27:01Z</dcterms:modified>
</cp:coreProperties>
</file>